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12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83C5-62A2-4109-B749-E19398E5D1CE}" type="datetimeFigureOut">
              <a:rPr lang="de-DE" smtClean="0"/>
              <a:t>17.03.2021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8A2F-244D-4013-B55C-0B31C53C6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7731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83C5-62A2-4109-B749-E19398E5D1CE}" type="datetimeFigureOut">
              <a:rPr lang="de-DE" smtClean="0"/>
              <a:t>17.03.2021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8A2F-244D-4013-B55C-0B31C53C6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6678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83C5-62A2-4109-B749-E19398E5D1CE}" type="datetimeFigureOut">
              <a:rPr lang="de-DE" smtClean="0"/>
              <a:t>17.03.2021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8A2F-244D-4013-B55C-0B31C53C6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9990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83C5-62A2-4109-B749-E19398E5D1CE}" type="datetimeFigureOut">
              <a:rPr lang="de-DE" smtClean="0"/>
              <a:t>17.03.2021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8A2F-244D-4013-B55C-0B31C53C6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1859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83C5-62A2-4109-B749-E19398E5D1CE}" type="datetimeFigureOut">
              <a:rPr lang="de-DE" smtClean="0"/>
              <a:t>17.03.2021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8A2F-244D-4013-B55C-0B31C53C6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8985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83C5-62A2-4109-B749-E19398E5D1CE}" type="datetimeFigureOut">
              <a:rPr lang="de-DE" smtClean="0"/>
              <a:t>17.03.2021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8A2F-244D-4013-B55C-0B31C53C6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6129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83C5-62A2-4109-B749-E19398E5D1CE}" type="datetimeFigureOut">
              <a:rPr lang="de-DE" smtClean="0"/>
              <a:t>17.03.2021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8A2F-244D-4013-B55C-0B31C53C6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805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83C5-62A2-4109-B749-E19398E5D1CE}" type="datetimeFigureOut">
              <a:rPr lang="de-DE" smtClean="0"/>
              <a:t>17.03.2021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8A2F-244D-4013-B55C-0B31C53C6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692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83C5-62A2-4109-B749-E19398E5D1CE}" type="datetimeFigureOut">
              <a:rPr lang="de-DE" smtClean="0"/>
              <a:t>17.03.2021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8A2F-244D-4013-B55C-0B31C53C6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7096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83C5-62A2-4109-B749-E19398E5D1CE}" type="datetimeFigureOut">
              <a:rPr lang="de-DE" smtClean="0"/>
              <a:t>17.03.2021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8A2F-244D-4013-B55C-0B31C53C6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6434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83C5-62A2-4109-B749-E19398E5D1CE}" type="datetimeFigureOut">
              <a:rPr lang="de-DE" smtClean="0"/>
              <a:t>17.03.2021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8A2F-244D-4013-B55C-0B31C53C6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165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A83C5-62A2-4109-B749-E19398E5D1CE}" type="datetimeFigureOut">
              <a:rPr lang="de-DE" smtClean="0"/>
              <a:t>17.03.2021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18A2F-244D-4013-B55C-0B31C53C6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3174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438433" y="1336067"/>
                <a:ext cx="11161930" cy="23045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3400" dirty="0" smtClean="0"/>
                  <a:t>Eingangsseitige Kleinsignalleitwerte:  </a:t>
                </a:r>
                <a:r>
                  <a:rPr lang="de-DE" sz="3400" dirty="0" err="1" smtClean="0"/>
                  <a:t>g</a:t>
                </a:r>
                <a:r>
                  <a:rPr lang="de-DE" sz="3400" baseline="-25000" dirty="0" err="1" smtClean="0"/>
                  <a:t>m</a:t>
                </a:r>
                <a:r>
                  <a:rPr lang="de-DE" sz="3400" dirty="0" smtClean="0"/>
                  <a:t>,  </a:t>
                </a:r>
                <a:r>
                  <a:rPr lang="de-DE" sz="3400" dirty="0" err="1" smtClean="0"/>
                  <a:t>r</a:t>
                </a:r>
                <a:r>
                  <a:rPr lang="de-DE" sz="3400" baseline="-25000" dirty="0" err="1" smtClean="0"/>
                  <a:t>m</a:t>
                </a:r>
                <a:r>
                  <a:rPr lang="de-DE" sz="3400" dirty="0" smtClean="0"/>
                  <a:t>=1/</a:t>
                </a:r>
                <a:r>
                  <a:rPr lang="de-DE" sz="3400" dirty="0" err="1" smtClean="0"/>
                  <a:t>g</a:t>
                </a:r>
                <a:r>
                  <a:rPr lang="de-DE" sz="3400" baseline="-25000" dirty="0" err="1" smtClean="0"/>
                  <a:t>m</a:t>
                </a:r>
                <a:r>
                  <a:rPr lang="de-DE" sz="3400" dirty="0" smtClean="0"/>
                  <a:t>  und  </a:t>
                </a:r>
                <a:r>
                  <a:rPr lang="de-DE" sz="3400" dirty="0" err="1" smtClean="0"/>
                  <a:t>r</a:t>
                </a:r>
                <a:r>
                  <a:rPr lang="de-DE" sz="3400" baseline="-25000" dirty="0" err="1" smtClean="0"/>
                  <a:t>BE</a:t>
                </a:r>
                <a:r>
                  <a:rPr lang="de-DE" sz="3400" dirty="0" smtClean="0"/>
                  <a:t>:  </a:t>
                </a:r>
                <a:endParaRPr lang="de-DE" sz="3400" dirty="0"/>
              </a:p>
              <a:p>
                <a:endParaRPr lang="de-DE" dirty="0">
                  <a:solidFill>
                    <a:srgbClr val="0070C0"/>
                  </a:solidFill>
                </a:endParaRPr>
              </a:p>
              <a:p>
                <a:r>
                  <a:rPr lang="de-DE" u="sng" dirty="0" smtClean="0">
                    <a:solidFill>
                      <a:srgbClr val="0070C0"/>
                    </a:solidFill>
                  </a:rPr>
                  <a:t>Kleinsignalgrößen, im Arbeitspunkt berechnen:</a:t>
                </a:r>
                <a:r>
                  <a:rPr lang="de-DE" dirty="0" smtClean="0">
                    <a:solidFill>
                      <a:srgbClr val="0070C0"/>
                    </a:solidFill>
                  </a:rPr>
                  <a:t>               </a:t>
                </a:r>
                <a:r>
                  <a:rPr lang="de-DE" u="sng" dirty="0" smtClean="0">
                    <a:solidFill>
                      <a:srgbClr val="0070C0"/>
                    </a:solidFill>
                  </a:rPr>
                  <a:t>BJT</a:t>
                </a:r>
                <a:r>
                  <a:rPr lang="de-DE" u="sng" dirty="0">
                    <a:solidFill>
                      <a:srgbClr val="0070C0"/>
                    </a:solidFill>
                  </a:rPr>
                  <a:t>: Bipolar </a:t>
                </a:r>
                <a:r>
                  <a:rPr lang="de-DE" u="sng" dirty="0" err="1">
                    <a:solidFill>
                      <a:srgbClr val="0070C0"/>
                    </a:solidFill>
                  </a:rPr>
                  <a:t>Junction</a:t>
                </a:r>
                <a:r>
                  <a:rPr lang="de-DE" u="sng" dirty="0">
                    <a:solidFill>
                      <a:srgbClr val="0070C0"/>
                    </a:solidFill>
                  </a:rPr>
                  <a:t> Transistor</a:t>
                </a:r>
                <a:r>
                  <a:rPr lang="de-DE" dirty="0">
                    <a:solidFill>
                      <a:srgbClr val="0070C0"/>
                    </a:solidFill>
                  </a:rPr>
                  <a:t>   </a:t>
                </a:r>
                <a:r>
                  <a:rPr lang="de-DE" dirty="0" smtClean="0">
                    <a:solidFill>
                      <a:srgbClr val="0070C0"/>
                    </a:solidFill>
                  </a:rPr>
                  <a:t>      </a:t>
                </a:r>
                <a:r>
                  <a:rPr lang="de-DE" u="sng" dirty="0">
                    <a:solidFill>
                      <a:srgbClr val="0070C0"/>
                    </a:solidFill>
                  </a:rPr>
                  <a:t>FET: Field </a:t>
                </a:r>
                <a:r>
                  <a:rPr lang="de-DE" u="sng" dirty="0" err="1">
                    <a:solidFill>
                      <a:srgbClr val="0070C0"/>
                    </a:solidFill>
                  </a:rPr>
                  <a:t>Effect</a:t>
                </a:r>
                <a:r>
                  <a:rPr lang="de-DE" u="sng" dirty="0">
                    <a:solidFill>
                      <a:srgbClr val="0070C0"/>
                    </a:solidFill>
                  </a:rPr>
                  <a:t> </a:t>
                </a:r>
                <a:r>
                  <a:rPr lang="de-DE" u="sng" dirty="0" smtClean="0">
                    <a:solidFill>
                      <a:srgbClr val="0070C0"/>
                    </a:solidFill>
                  </a:rPr>
                  <a:t>Transistor</a:t>
                </a:r>
              </a:p>
              <a:p>
                <a:r>
                  <a:rPr lang="de-DE" dirty="0" smtClean="0">
                    <a:solidFill>
                      <a:srgbClr val="0070C0"/>
                    </a:solidFill>
                  </a:rPr>
                  <a:t>Übertragungsleitwert :                                                          </a:t>
                </a:r>
                <a:r>
                  <a:rPr lang="de-DE" dirty="0" err="1" smtClean="0">
                    <a:solidFill>
                      <a:srgbClr val="0070C0"/>
                    </a:solidFill>
                  </a:rPr>
                  <a:t>g</a:t>
                </a:r>
                <a:r>
                  <a:rPr lang="de-DE" baseline="-25000" dirty="0" err="1" smtClean="0">
                    <a:solidFill>
                      <a:srgbClr val="0070C0"/>
                    </a:solidFill>
                  </a:rPr>
                  <a:t>m</a:t>
                </a:r>
                <a:r>
                  <a:rPr lang="de-DE" dirty="0" smtClean="0">
                    <a:solidFill>
                      <a:srgbClr val="0070C0"/>
                    </a:solidFill>
                  </a:rPr>
                  <a:t> = </a:t>
                </a:r>
                <a:r>
                  <a:rPr lang="de-DE" dirty="0" err="1" smtClean="0">
                    <a:solidFill>
                      <a:srgbClr val="0070C0"/>
                    </a:solidFill>
                  </a:rPr>
                  <a:t>dI</a:t>
                </a:r>
                <a:r>
                  <a:rPr lang="de-DE" baseline="-25000" dirty="0" err="1" smtClean="0">
                    <a:solidFill>
                      <a:srgbClr val="0070C0"/>
                    </a:solidFill>
                  </a:rPr>
                  <a:t>C</a:t>
                </a:r>
                <a:r>
                  <a:rPr lang="de-DE" baseline="-25000" dirty="0" smtClean="0">
                    <a:solidFill>
                      <a:srgbClr val="0070C0"/>
                    </a:solidFill>
                  </a:rPr>
                  <a:t> </a:t>
                </a:r>
                <a:r>
                  <a:rPr lang="de-DE" dirty="0" smtClean="0">
                    <a:solidFill>
                      <a:srgbClr val="0070C0"/>
                    </a:solidFill>
                  </a:rPr>
                  <a:t>/</a:t>
                </a:r>
                <a:r>
                  <a:rPr lang="de-DE" dirty="0" err="1" smtClean="0">
                    <a:solidFill>
                      <a:srgbClr val="0070C0"/>
                    </a:solidFill>
                  </a:rPr>
                  <a:t>dU</a:t>
                </a:r>
                <a:r>
                  <a:rPr lang="de-DE" baseline="-25000" dirty="0" err="1" smtClean="0">
                    <a:solidFill>
                      <a:srgbClr val="0070C0"/>
                    </a:solidFill>
                  </a:rPr>
                  <a:t>BE</a:t>
                </a:r>
                <a:r>
                  <a:rPr lang="de-DE" dirty="0">
                    <a:solidFill>
                      <a:srgbClr val="0070C0"/>
                    </a:solidFill>
                  </a:rPr>
                  <a:t> </a:t>
                </a:r>
                <a:r>
                  <a:rPr lang="de-DE" dirty="0" smtClean="0">
                    <a:solidFill>
                      <a:srgbClr val="0070C0"/>
                    </a:solidFill>
                  </a:rPr>
                  <a:t>= </a:t>
                </a:r>
                <a:r>
                  <a:rPr lang="de-DE" dirty="0">
                    <a:solidFill>
                      <a:srgbClr val="0070C0"/>
                    </a:solidFill>
                  </a:rPr>
                  <a:t>I</a:t>
                </a:r>
                <a:r>
                  <a:rPr lang="de-DE" baseline="-25000" dirty="0">
                    <a:solidFill>
                      <a:srgbClr val="0070C0"/>
                    </a:solidFill>
                  </a:rPr>
                  <a:t>C </a:t>
                </a:r>
                <a:r>
                  <a:rPr lang="de-DE" dirty="0">
                    <a:solidFill>
                      <a:srgbClr val="0070C0"/>
                    </a:solidFill>
                  </a:rPr>
                  <a:t>/</a:t>
                </a:r>
                <a:r>
                  <a:rPr lang="de-DE" dirty="0" err="1" smtClean="0">
                    <a:solidFill>
                      <a:srgbClr val="0070C0"/>
                    </a:solidFill>
                  </a:rPr>
                  <a:t>u</a:t>
                </a:r>
                <a:r>
                  <a:rPr lang="de-DE" baseline="-25000" dirty="0" err="1" smtClean="0">
                    <a:solidFill>
                      <a:srgbClr val="0070C0"/>
                    </a:solidFill>
                  </a:rPr>
                  <a:t>T</a:t>
                </a:r>
                <a:r>
                  <a:rPr lang="de-DE" dirty="0">
                    <a:solidFill>
                      <a:srgbClr val="0070C0"/>
                    </a:solidFill>
                  </a:rPr>
                  <a:t>    </a:t>
                </a:r>
                <a:r>
                  <a:rPr lang="de-DE" dirty="0" smtClean="0">
                    <a:solidFill>
                      <a:srgbClr val="0070C0"/>
                    </a:solidFill>
                  </a:rPr>
                  <a:t>                       </a:t>
                </a:r>
                <a:r>
                  <a:rPr lang="de-DE" dirty="0" err="1" smtClean="0">
                    <a:solidFill>
                      <a:srgbClr val="0070C0"/>
                    </a:solidFill>
                  </a:rPr>
                  <a:t>g</a:t>
                </a:r>
                <a:r>
                  <a:rPr lang="de-DE" baseline="-25000" dirty="0" err="1" smtClean="0">
                    <a:solidFill>
                      <a:srgbClr val="0070C0"/>
                    </a:solidFill>
                  </a:rPr>
                  <a:t>m</a:t>
                </a:r>
                <a:r>
                  <a:rPr lang="de-DE" dirty="0" smtClean="0">
                    <a:solidFill>
                      <a:srgbClr val="0070C0"/>
                    </a:solidFill>
                  </a:rPr>
                  <a:t> </a:t>
                </a:r>
                <a:r>
                  <a:rPr lang="de-DE" dirty="0">
                    <a:solidFill>
                      <a:srgbClr val="0070C0"/>
                    </a:solidFill>
                  </a:rPr>
                  <a:t>= </a:t>
                </a:r>
                <a:r>
                  <a:rPr lang="de-DE" dirty="0" err="1">
                    <a:solidFill>
                      <a:srgbClr val="0070C0"/>
                    </a:solidFill>
                  </a:rPr>
                  <a:t>dI</a:t>
                </a:r>
                <a:r>
                  <a:rPr lang="de-DE" baseline="-25000" dirty="0" err="1">
                    <a:solidFill>
                      <a:srgbClr val="0070C0"/>
                    </a:solidFill>
                  </a:rPr>
                  <a:t>D</a:t>
                </a:r>
                <a:r>
                  <a:rPr lang="de-DE" baseline="-25000" dirty="0">
                    <a:solidFill>
                      <a:srgbClr val="0070C0"/>
                    </a:solidFill>
                  </a:rPr>
                  <a:t> </a:t>
                </a:r>
                <a:r>
                  <a:rPr lang="de-DE" dirty="0">
                    <a:solidFill>
                      <a:srgbClr val="0070C0"/>
                    </a:solidFill>
                  </a:rPr>
                  <a:t>/</a:t>
                </a:r>
                <a:r>
                  <a:rPr lang="de-DE" dirty="0" err="1">
                    <a:solidFill>
                      <a:srgbClr val="0070C0"/>
                    </a:solidFill>
                  </a:rPr>
                  <a:t>dU</a:t>
                </a:r>
                <a:r>
                  <a:rPr lang="de-DE" baseline="-25000" dirty="0" err="1">
                    <a:solidFill>
                      <a:srgbClr val="0070C0"/>
                    </a:solidFill>
                  </a:rPr>
                  <a:t>DS</a:t>
                </a:r>
                <a:r>
                  <a:rPr lang="de-DE" dirty="0">
                    <a:solidFill>
                      <a:srgbClr val="0070C0"/>
                    </a:solidFill>
                  </a:rPr>
                  <a:t> = 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DE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de-DE" dirty="0">
                            <a:solidFill>
                              <a:srgbClr val="0070C0"/>
                            </a:solidFill>
                          </a:rPr>
                          <m:t>ß∙</m:t>
                        </m:r>
                        <m:r>
                          <m:rPr>
                            <m:nor/>
                          </m:rPr>
                          <a:rPr lang="de-DE" dirty="0">
                            <a:solidFill>
                              <a:srgbClr val="0070C0"/>
                            </a:solidFill>
                          </a:rPr>
                          <m:t>ID</m:t>
                        </m:r>
                      </m:e>
                    </m:rad>
                  </m:oMath>
                </a14:m>
                <a:endParaRPr lang="de-DE" dirty="0">
                  <a:solidFill>
                    <a:srgbClr val="0070C0"/>
                  </a:solidFill>
                </a:endParaRPr>
              </a:p>
              <a:p>
                <a:r>
                  <a:rPr lang="de-DE" dirty="0" smtClean="0">
                    <a:solidFill>
                      <a:srgbClr val="0070C0"/>
                    </a:solidFill>
                  </a:rPr>
                  <a:t>Eingangswiderstand in die Basis "schauend</a:t>
                </a:r>
                <a:r>
                  <a:rPr lang="de-DE" dirty="0">
                    <a:solidFill>
                      <a:srgbClr val="0070C0"/>
                    </a:solidFill>
                  </a:rPr>
                  <a:t>": </a:t>
                </a:r>
                <a:r>
                  <a:rPr lang="de-DE" dirty="0" smtClean="0">
                    <a:solidFill>
                      <a:srgbClr val="0070C0"/>
                    </a:solidFill>
                  </a:rPr>
                  <a:t>                   </a:t>
                </a:r>
                <a:r>
                  <a:rPr lang="de-DE" dirty="0" err="1" smtClean="0">
                    <a:solidFill>
                      <a:srgbClr val="0070C0"/>
                    </a:solidFill>
                  </a:rPr>
                  <a:t>r</a:t>
                </a:r>
                <a:r>
                  <a:rPr lang="de-DE" baseline="-25000" dirty="0" err="1" smtClean="0">
                    <a:solidFill>
                      <a:srgbClr val="0070C0"/>
                    </a:solidFill>
                  </a:rPr>
                  <a:t>m</a:t>
                </a:r>
                <a:r>
                  <a:rPr lang="de-DE" dirty="0" smtClean="0">
                    <a:solidFill>
                      <a:srgbClr val="0070C0"/>
                    </a:solidFill>
                  </a:rPr>
                  <a:t> </a:t>
                </a:r>
                <a:r>
                  <a:rPr lang="de-DE" dirty="0">
                    <a:solidFill>
                      <a:srgbClr val="0070C0"/>
                    </a:solidFill>
                  </a:rPr>
                  <a:t>= 1/</a:t>
                </a:r>
                <a:r>
                  <a:rPr lang="de-DE" dirty="0" err="1">
                    <a:solidFill>
                      <a:srgbClr val="0070C0"/>
                    </a:solidFill>
                  </a:rPr>
                  <a:t>g</a:t>
                </a:r>
                <a:r>
                  <a:rPr lang="de-DE" baseline="-25000" dirty="0" err="1">
                    <a:solidFill>
                      <a:srgbClr val="0070C0"/>
                    </a:solidFill>
                  </a:rPr>
                  <a:t>m</a:t>
                </a:r>
                <a:r>
                  <a:rPr lang="de-DE" dirty="0">
                    <a:solidFill>
                      <a:srgbClr val="0070C0"/>
                    </a:solidFill>
                  </a:rPr>
                  <a:t> </a:t>
                </a:r>
                <a:r>
                  <a:rPr lang="de-DE" dirty="0" smtClean="0">
                    <a:solidFill>
                      <a:srgbClr val="0070C0"/>
                    </a:solidFill>
                  </a:rPr>
                  <a:t>                                               </a:t>
                </a:r>
                <a:r>
                  <a:rPr lang="de-DE" dirty="0" err="1">
                    <a:solidFill>
                      <a:srgbClr val="0070C0"/>
                    </a:solidFill>
                  </a:rPr>
                  <a:t>r</a:t>
                </a:r>
                <a:r>
                  <a:rPr lang="de-DE" baseline="-25000" dirty="0" err="1">
                    <a:solidFill>
                      <a:srgbClr val="0070C0"/>
                    </a:solidFill>
                  </a:rPr>
                  <a:t>m</a:t>
                </a:r>
                <a:r>
                  <a:rPr lang="de-DE" dirty="0">
                    <a:solidFill>
                      <a:srgbClr val="0070C0"/>
                    </a:solidFill>
                  </a:rPr>
                  <a:t> = 1/</a:t>
                </a:r>
                <a:r>
                  <a:rPr lang="de-DE" dirty="0" err="1">
                    <a:solidFill>
                      <a:srgbClr val="0070C0"/>
                    </a:solidFill>
                  </a:rPr>
                  <a:t>g</a:t>
                </a:r>
                <a:r>
                  <a:rPr lang="de-DE" baseline="-25000" dirty="0" err="1">
                    <a:solidFill>
                      <a:srgbClr val="0070C0"/>
                    </a:solidFill>
                  </a:rPr>
                  <a:t>m</a:t>
                </a:r>
                <a:r>
                  <a:rPr lang="de-DE" dirty="0">
                    <a:solidFill>
                      <a:srgbClr val="0070C0"/>
                    </a:solidFill>
                  </a:rPr>
                  <a:t> </a:t>
                </a:r>
                <a:endParaRPr lang="de-DE" dirty="0" smtClean="0">
                  <a:solidFill>
                    <a:srgbClr val="0070C0"/>
                  </a:solidFill>
                </a:endParaRPr>
              </a:p>
              <a:p>
                <a:r>
                  <a:rPr lang="de-DE" dirty="0">
                    <a:solidFill>
                      <a:srgbClr val="0070C0"/>
                    </a:solidFill>
                  </a:rPr>
                  <a:t>Eingangswiderstand von der Basis aus gemessen:           </a:t>
                </a:r>
                <a:r>
                  <a:rPr lang="de-DE" dirty="0" smtClean="0">
                    <a:solidFill>
                      <a:srgbClr val="0070C0"/>
                    </a:solidFill>
                  </a:rPr>
                  <a:t> </a:t>
                </a:r>
                <a:r>
                  <a:rPr lang="de-DE" dirty="0" err="1" smtClean="0">
                    <a:solidFill>
                      <a:srgbClr val="0070C0"/>
                    </a:solidFill>
                  </a:rPr>
                  <a:t>r</a:t>
                </a:r>
                <a:r>
                  <a:rPr lang="de-DE" baseline="-25000" dirty="0" err="1" smtClean="0">
                    <a:solidFill>
                      <a:srgbClr val="0070C0"/>
                    </a:solidFill>
                  </a:rPr>
                  <a:t>BE</a:t>
                </a:r>
                <a:r>
                  <a:rPr lang="de-DE" dirty="0" smtClean="0">
                    <a:solidFill>
                      <a:srgbClr val="0070C0"/>
                    </a:solidFill>
                  </a:rPr>
                  <a:t> </a:t>
                </a:r>
                <a:r>
                  <a:rPr lang="de-DE" dirty="0">
                    <a:solidFill>
                      <a:srgbClr val="0070C0"/>
                    </a:solidFill>
                  </a:rPr>
                  <a:t>= ß </a:t>
                </a:r>
                <a:r>
                  <a:rPr lang="de-DE" dirty="0" err="1" smtClean="0">
                    <a:solidFill>
                      <a:srgbClr val="0070C0"/>
                    </a:solidFill>
                  </a:rPr>
                  <a:t>r</a:t>
                </a:r>
                <a:r>
                  <a:rPr lang="de-DE" baseline="-25000" dirty="0" err="1" smtClean="0">
                    <a:solidFill>
                      <a:srgbClr val="0070C0"/>
                    </a:solidFill>
                  </a:rPr>
                  <a:t>m</a:t>
                </a:r>
                <a:r>
                  <a:rPr lang="de-DE" dirty="0" smtClean="0">
                    <a:solidFill>
                      <a:srgbClr val="0070C0"/>
                    </a:solidFill>
                  </a:rPr>
                  <a:t> </a:t>
                </a:r>
                <a:r>
                  <a:rPr lang="de-DE" dirty="0">
                    <a:solidFill>
                      <a:srgbClr val="0070C0"/>
                    </a:solidFill>
                  </a:rPr>
                  <a:t> </a:t>
                </a:r>
                <a:r>
                  <a:rPr lang="de-DE" dirty="0" smtClean="0">
                    <a:solidFill>
                      <a:srgbClr val="0070C0"/>
                    </a:solidFill>
                  </a:rPr>
                  <a:t>                                              </a:t>
                </a:r>
                <a:r>
                  <a:rPr lang="de-DE" dirty="0" err="1" smtClean="0">
                    <a:solidFill>
                      <a:srgbClr val="0070C0"/>
                    </a:solidFill>
                  </a:rPr>
                  <a:t>r</a:t>
                </a:r>
                <a:r>
                  <a:rPr lang="de-DE" baseline="-25000" dirty="0" err="1" smtClean="0">
                    <a:solidFill>
                      <a:srgbClr val="0070C0"/>
                    </a:solidFill>
                  </a:rPr>
                  <a:t>GS</a:t>
                </a:r>
                <a:r>
                  <a:rPr lang="de-DE" dirty="0" smtClean="0">
                    <a:solidFill>
                      <a:srgbClr val="0070C0"/>
                    </a:solidFill>
                  </a:rPr>
                  <a:t> </a:t>
                </a:r>
                <a:r>
                  <a:rPr lang="de-DE" dirty="0">
                    <a:solidFill>
                      <a:srgbClr val="0070C0"/>
                    </a:solidFill>
                  </a:rPr>
                  <a:t>→ ꚙ</a:t>
                </a:r>
              </a:p>
              <a:p>
                <a:endParaRPr lang="de-DE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433" y="1336067"/>
                <a:ext cx="11161930" cy="2304542"/>
              </a:xfrm>
              <a:prstGeom prst="rect">
                <a:avLst/>
              </a:prstGeom>
              <a:blipFill>
                <a:blip r:embed="rId2"/>
                <a:stretch>
                  <a:fillRect l="-1529" t="-370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itel 1"/>
          <p:cNvSpPr txBox="1">
            <a:spLocks/>
          </p:cNvSpPr>
          <p:nvPr/>
        </p:nvSpPr>
        <p:spPr>
          <a:xfrm>
            <a:off x="104920" y="359350"/>
            <a:ext cx="11314546" cy="7182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 smtClean="0"/>
              <a:t>Schaltkreis-Analysetechniken</a:t>
            </a:r>
            <a:endParaRPr lang="de-DE" b="1" i="1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433" y="4043550"/>
            <a:ext cx="3114675" cy="2524125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>
            <a:off x="3804678" y="4710723"/>
            <a:ext cx="613539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 smtClean="0">
                <a:solidFill>
                  <a:srgbClr val="0070C0"/>
                </a:solidFill>
              </a:rPr>
              <a:t>g</a:t>
            </a:r>
            <a:r>
              <a:rPr lang="de-DE" baseline="-25000" dirty="0" err="1">
                <a:solidFill>
                  <a:srgbClr val="0070C0"/>
                </a:solidFill>
              </a:rPr>
              <a:t>m</a:t>
            </a:r>
            <a:r>
              <a:rPr lang="de-DE" dirty="0" smtClean="0">
                <a:solidFill>
                  <a:srgbClr val="0070C0"/>
                </a:solidFill>
              </a:rPr>
              <a:t> ist die Steigung der Kurve I</a:t>
            </a:r>
            <a:r>
              <a:rPr lang="de-DE" baseline="-25000" dirty="0" smtClean="0">
                <a:solidFill>
                  <a:srgbClr val="0070C0"/>
                </a:solidFill>
              </a:rPr>
              <a:t>out</a:t>
            </a:r>
            <a:r>
              <a:rPr lang="de-DE" dirty="0" smtClean="0">
                <a:solidFill>
                  <a:srgbClr val="0070C0"/>
                </a:solidFill>
              </a:rPr>
              <a:t>(</a:t>
            </a:r>
            <a:r>
              <a:rPr lang="de-DE" dirty="0" err="1" smtClean="0">
                <a:solidFill>
                  <a:srgbClr val="0070C0"/>
                </a:solidFill>
              </a:rPr>
              <a:t>U</a:t>
            </a:r>
            <a:r>
              <a:rPr lang="de-DE" baseline="-25000" dirty="0" err="1" smtClean="0">
                <a:solidFill>
                  <a:srgbClr val="0070C0"/>
                </a:solidFill>
              </a:rPr>
              <a:t>steuer</a:t>
            </a:r>
            <a:r>
              <a:rPr lang="de-DE" dirty="0" smtClean="0">
                <a:solidFill>
                  <a:srgbClr val="0070C0"/>
                </a:solidFill>
              </a:rPr>
              <a:t>) und ist – besonders</a:t>
            </a:r>
          </a:p>
          <a:p>
            <a:r>
              <a:rPr lang="de-DE" dirty="0" smtClean="0">
                <a:solidFill>
                  <a:srgbClr val="0070C0"/>
                </a:solidFill>
              </a:rPr>
              <a:t>für den BJT – nur für kleine Auslenkungen um den Arbeitspunkt</a:t>
            </a:r>
          </a:p>
          <a:p>
            <a:r>
              <a:rPr lang="de-DE" dirty="0" smtClean="0">
                <a:solidFill>
                  <a:srgbClr val="0070C0"/>
                </a:solidFill>
              </a:rPr>
              <a:t>näherungsweise konstant.</a:t>
            </a:r>
          </a:p>
        </p:txBody>
      </p:sp>
    </p:spTree>
    <p:extLst>
      <p:ext uri="{BB962C8B-B14F-4D97-AF65-F5344CB8AC3E}">
        <p14:creationId xmlns:p14="http://schemas.microsoft.com/office/powerpoint/2010/main" val="1159931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83932" y="288738"/>
            <a:ext cx="1116193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400" dirty="0" smtClean="0"/>
              <a:t>Ausgangsseitige </a:t>
            </a:r>
            <a:r>
              <a:rPr lang="de-DE" sz="3400" dirty="0"/>
              <a:t>Kleinsignalleitwerte </a:t>
            </a:r>
            <a:r>
              <a:rPr lang="de-DE" sz="3400" dirty="0" err="1" smtClean="0"/>
              <a:t>g</a:t>
            </a:r>
            <a:r>
              <a:rPr lang="de-DE" sz="3400" baseline="-25000" dirty="0" err="1" smtClean="0"/>
              <a:t>CE</a:t>
            </a:r>
            <a:r>
              <a:rPr lang="de-DE" sz="3400" baseline="-25000" dirty="0" smtClean="0"/>
              <a:t> </a:t>
            </a:r>
            <a:r>
              <a:rPr lang="de-DE" sz="3400" dirty="0" smtClean="0"/>
              <a:t>= 1/</a:t>
            </a:r>
            <a:r>
              <a:rPr lang="de-DE" sz="3400" dirty="0" err="1" smtClean="0"/>
              <a:t>r</a:t>
            </a:r>
            <a:r>
              <a:rPr lang="de-DE" sz="3400" baseline="-25000" dirty="0" err="1" smtClean="0"/>
              <a:t>CE</a:t>
            </a:r>
            <a:r>
              <a:rPr lang="de-DE" sz="3400" dirty="0" smtClean="0"/>
              <a:t> und </a:t>
            </a:r>
            <a:r>
              <a:rPr lang="de-DE" sz="3400" dirty="0" err="1" smtClean="0"/>
              <a:t>g</a:t>
            </a:r>
            <a:r>
              <a:rPr lang="de-DE" sz="3400" baseline="-25000" dirty="0" err="1" smtClean="0"/>
              <a:t>DS</a:t>
            </a:r>
            <a:r>
              <a:rPr lang="de-DE" sz="3400" baseline="-25000" dirty="0" smtClean="0"/>
              <a:t> </a:t>
            </a:r>
            <a:r>
              <a:rPr lang="de-DE" sz="3400" dirty="0" smtClean="0"/>
              <a:t>= 1/</a:t>
            </a:r>
            <a:r>
              <a:rPr lang="de-DE" sz="3400" dirty="0" err="1" smtClean="0"/>
              <a:t>r</a:t>
            </a:r>
            <a:r>
              <a:rPr lang="de-DE" sz="3400" baseline="-25000" dirty="0" err="1" smtClean="0"/>
              <a:t>DS</a:t>
            </a:r>
            <a:r>
              <a:rPr lang="de-DE" sz="3400" dirty="0" smtClean="0"/>
              <a:t>:  </a:t>
            </a:r>
            <a:endParaRPr lang="de-DE" sz="3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hteck 9"/>
              <p:cNvSpPr/>
              <p:nvPr/>
            </p:nvSpPr>
            <p:spPr>
              <a:xfrm>
                <a:off x="455184" y="1123513"/>
                <a:ext cx="4463914" cy="23064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DE" dirty="0" smtClean="0">
                    <a:solidFill>
                      <a:srgbClr val="0070C0"/>
                    </a:solidFill>
                  </a:rPr>
                  <a:t>BJT:  I</a:t>
                </a:r>
                <a:r>
                  <a:rPr lang="de-DE" baseline="-25000" dirty="0" smtClean="0">
                    <a:solidFill>
                      <a:srgbClr val="0070C0"/>
                    </a:solidFill>
                  </a:rPr>
                  <a:t>C</a:t>
                </a:r>
                <a:r>
                  <a:rPr lang="de-DE" dirty="0" smtClean="0">
                    <a:solidFill>
                      <a:srgbClr val="0070C0"/>
                    </a:solidFill>
                  </a:rPr>
                  <a:t> = I</a:t>
                </a:r>
                <a:r>
                  <a:rPr lang="de-DE" baseline="-25000" dirty="0" smtClean="0">
                    <a:solidFill>
                      <a:srgbClr val="0070C0"/>
                    </a:solidFill>
                  </a:rPr>
                  <a:t>C0</a:t>
                </a:r>
                <a:r>
                  <a:rPr lang="de-DE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f>
                          <m:fPr>
                            <m:ctrlPr>
                              <a:rPr lang="de-DE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𝑈</m:t>
                            </m:r>
                            <m:r>
                              <a:rPr lang="de-DE" i="1" baseline="-2500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𝐶𝐸</m:t>
                            </m:r>
                          </m:num>
                          <m:den>
                            <m:r>
                              <a:rPr lang="de-DE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  <m:r>
                              <a:rPr lang="de-DE" i="1" baseline="-2500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den>
                        </m:f>
                      </m:e>
                    </m:d>
                  </m:oMath>
                </a14:m>
                <a:r>
                  <a:rPr lang="de-DE" dirty="0">
                    <a:solidFill>
                      <a:srgbClr val="0070C0"/>
                    </a:solidFill>
                  </a:rPr>
                  <a:t>   </a:t>
                </a:r>
                <a:r>
                  <a:rPr lang="de-DE" dirty="0" smtClean="0">
                    <a:solidFill>
                      <a:srgbClr val="0070C0"/>
                    </a:solidFill>
                  </a:rPr>
                  <a:t>mit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lang="de-DE" i="1" baseline="-2500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de-DE" b="0" i="1" baseline="-2500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de-DE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nor/>
                          </m:rPr>
                          <a:rPr lang="de-DE" dirty="0">
                            <a:solidFill>
                              <a:srgbClr val="0070C0"/>
                            </a:solidFill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de-DE" b="0" i="0" baseline="-25000" dirty="0" smtClean="0">
                            <a:solidFill>
                              <a:srgbClr val="0070C0"/>
                            </a:solidFill>
                          </a:rPr>
                          <m:t>S</m:t>
                        </m:r>
                        <m:r>
                          <a:rPr lang="de-DE" b="0" i="1" baseline="-2500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de-DE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𝑈</m:t>
                            </m:r>
                            <m:r>
                              <a:rPr lang="de-DE" i="1" baseline="-2500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𝐵𝐸</m:t>
                            </m:r>
                          </m:num>
                          <m:den>
                            <m:r>
                              <a:rPr lang="de-DE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de-DE" i="1" baseline="-2500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</m:sup>
                    </m:sSup>
                  </m:oMath>
                </a14:m>
                <a:r>
                  <a:rPr lang="de-DE" dirty="0" smtClean="0">
                    <a:solidFill>
                      <a:srgbClr val="0070C0"/>
                    </a:solidFill>
                  </a:rPr>
                  <a:t>     </a:t>
                </a:r>
              </a:p>
              <a:p>
                <a:endParaRPr lang="de-DE" dirty="0">
                  <a:solidFill>
                    <a:srgbClr val="0070C0"/>
                  </a:solidFill>
                </a:endParaRPr>
              </a:p>
              <a:p>
                <a:r>
                  <a:rPr lang="de-DE" dirty="0" smtClean="0">
                    <a:solidFill>
                      <a:srgbClr val="0070C0"/>
                    </a:solidFill>
                  </a:rPr>
                  <a:t>         ß = </a:t>
                </a:r>
                <a:r>
                  <a:rPr lang="de-DE" dirty="0">
                    <a:solidFill>
                      <a:srgbClr val="0070C0"/>
                    </a:solidFill>
                  </a:rPr>
                  <a:t>ß</a:t>
                </a:r>
                <a:r>
                  <a:rPr lang="de-DE" baseline="-25000" dirty="0">
                    <a:solidFill>
                      <a:srgbClr val="0070C0"/>
                    </a:solidFill>
                  </a:rPr>
                  <a:t>0</a:t>
                </a:r>
                <a14:m>
                  <m:oMath xmlns:m="http://schemas.openxmlformats.org/officeDocument/2006/math">
                    <m:r>
                      <a:rPr lang="de-DE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de-DE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f>
                          <m:fPr>
                            <m:ctrlPr>
                              <a:rPr lang="de-DE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𝑈</m:t>
                            </m:r>
                            <m:r>
                              <a:rPr lang="de-DE" i="1" baseline="-2500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𝐶𝐸</m:t>
                            </m:r>
                          </m:num>
                          <m:den>
                            <m:r>
                              <a:rPr lang="de-DE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  <m:r>
                              <a:rPr lang="de-DE" i="1" baseline="-2500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den>
                        </m:f>
                      </m:e>
                    </m:d>
                  </m:oMath>
                </a14:m>
                <a:r>
                  <a:rPr lang="de-DE" dirty="0" smtClean="0"/>
                  <a:t>   </a:t>
                </a:r>
                <a:r>
                  <a:rPr lang="de-DE" dirty="0" smtClean="0">
                    <a:solidFill>
                      <a:srgbClr val="0070C0"/>
                    </a:solidFill>
                  </a:rPr>
                  <a:t>da      ß </a:t>
                </a:r>
                <a:r>
                  <a:rPr lang="de-DE" dirty="0">
                    <a:solidFill>
                      <a:srgbClr val="0070C0"/>
                    </a:solidFill>
                  </a:rPr>
                  <a:t>= I</a:t>
                </a:r>
                <a:r>
                  <a:rPr lang="de-DE" baseline="-25000" dirty="0">
                    <a:solidFill>
                      <a:srgbClr val="0070C0"/>
                    </a:solidFill>
                  </a:rPr>
                  <a:t>C</a:t>
                </a:r>
                <a:r>
                  <a:rPr lang="de-DE" dirty="0">
                    <a:solidFill>
                      <a:srgbClr val="0070C0"/>
                    </a:solidFill>
                  </a:rPr>
                  <a:t> / </a:t>
                </a:r>
                <a:r>
                  <a:rPr lang="de-DE" dirty="0" smtClean="0">
                    <a:solidFill>
                      <a:srgbClr val="0070C0"/>
                    </a:solidFill>
                  </a:rPr>
                  <a:t>I</a:t>
                </a:r>
                <a:r>
                  <a:rPr lang="de-DE" baseline="-25000" dirty="0" smtClean="0">
                    <a:solidFill>
                      <a:srgbClr val="0070C0"/>
                    </a:solidFill>
                  </a:rPr>
                  <a:t>B</a:t>
                </a:r>
                <a:endParaRPr lang="de-DE" dirty="0" smtClean="0"/>
              </a:p>
              <a:p>
                <a:endParaRPr lang="de-DE" dirty="0"/>
              </a:p>
              <a:p>
                <a:r>
                  <a:rPr lang="de-DE" dirty="0" smtClean="0">
                    <a:solidFill>
                      <a:srgbClr val="0070C0"/>
                    </a:solidFill>
                  </a:rPr>
                  <a:t>         </a:t>
                </a:r>
                <a:r>
                  <a:rPr lang="de-DE" dirty="0" err="1" smtClean="0">
                    <a:solidFill>
                      <a:srgbClr val="0070C0"/>
                    </a:solidFill>
                  </a:rPr>
                  <a:t>g</a:t>
                </a:r>
                <a:r>
                  <a:rPr lang="de-DE" baseline="-25000" dirty="0" err="1" smtClean="0">
                    <a:solidFill>
                      <a:srgbClr val="0070C0"/>
                    </a:solidFill>
                  </a:rPr>
                  <a:t>CE</a:t>
                </a:r>
                <a:r>
                  <a:rPr lang="de-DE" dirty="0" smtClean="0">
                    <a:solidFill>
                      <a:srgbClr val="0070C0"/>
                    </a:solidFill>
                  </a:rPr>
                  <a:t> </a:t>
                </a:r>
                <a:r>
                  <a:rPr lang="de-DE" dirty="0">
                    <a:solidFill>
                      <a:srgbClr val="0070C0"/>
                    </a:solidFill>
                  </a:rPr>
                  <a:t>= </a:t>
                </a:r>
                <a:r>
                  <a:rPr lang="de-DE" dirty="0" err="1">
                    <a:solidFill>
                      <a:srgbClr val="0070C0"/>
                    </a:solidFill>
                  </a:rPr>
                  <a:t>dI</a:t>
                </a:r>
                <a:r>
                  <a:rPr lang="de-DE" baseline="-25000" dirty="0" err="1">
                    <a:solidFill>
                      <a:srgbClr val="0070C0"/>
                    </a:solidFill>
                  </a:rPr>
                  <a:t>C</a:t>
                </a:r>
                <a:r>
                  <a:rPr lang="de-DE" baseline="-25000" dirty="0">
                    <a:solidFill>
                      <a:srgbClr val="0070C0"/>
                    </a:solidFill>
                  </a:rPr>
                  <a:t> </a:t>
                </a:r>
                <a:r>
                  <a:rPr lang="de-DE" dirty="0">
                    <a:solidFill>
                      <a:srgbClr val="0070C0"/>
                    </a:solidFill>
                  </a:rPr>
                  <a:t>/</a:t>
                </a:r>
                <a:r>
                  <a:rPr lang="de-DE" dirty="0" err="1">
                    <a:solidFill>
                      <a:srgbClr val="0070C0"/>
                    </a:solidFill>
                  </a:rPr>
                  <a:t>dU</a:t>
                </a:r>
                <a:r>
                  <a:rPr lang="de-DE" baseline="-25000" dirty="0" err="1">
                    <a:solidFill>
                      <a:srgbClr val="0070C0"/>
                    </a:solidFill>
                  </a:rPr>
                  <a:t>CE</a:t>
                </a:r>
                <a:r>
                  <a:rPr lang="de-DE" dirty="0">
                    <a:solidFill>
                      <a:srgbClr val="0070C0"/>
                    </a:solidFill>
                  </a:rPr>
                  <a:t> = </a:t>
                </a:r>
                <a:r>
                  <a:rPr lang="de-DE" dirty="0" err="1">
                    <a:solidFill>
                      <a:srgbClr val="0070C0"/>
                    </a:solidFill>
                  </a:rPr>
                  <a:t>I</a:t>
                </a:r>
                <a:r>
                  <a:rPr lang="de-DE" baseline="-25000" dirty="0" err="1">
                    <a:solidFill>
                      <a:srgbClr val="0070C0"/>
                    </a:solidFill>
                  </a:rPr>
                  <a:t>Ca</a:t>
                </a:r>
                <a:r>
                  <a:rPr lang="de-DE" dirty="0">
                    <a:solidFill>
                      <a:srgbClr val="0070C0"/>
                    </a:solidFill>
                  </a:rPr>
                  <a:t>/(</a:t>
                </a:r>
                <a:r>
                  <a:rPr lang="de-DE" dirty="0" err="1">
                    <a:solidFill>
                      <a:srgbClr val="0070C0"/>
                    </a:solidFill>
                  </a:rPr>
                  <a:t>V</a:t>
                </a:r>
                <a:r>
                  <a:rPr lang="de-DE" baseline="-25000" dirty="0" err="1">
                    <a:solidFill>
                      <a:srgbClr val="0070C0"/>
                    </a:solidFill>
                  </a:rPr>
                  <a:t>A</a:t>
                </a:r>
                <a:r>
                  <a:rPr lang="de-DE" dirty="0" err="1">
                    <a:solidFill>
                      <a:srgbClr val="0070C0"/>
                    </a:solidFill>
                  </a:rPr>
                  <a:t>+U</a:t>
                </a:r>
                <a:r>
                  <a:rPr lang="de-DE" baseline="-25000" dirty="0" err="1">
                    <a:solidFill>
                      <a:srgbClr val="0070C0"/>
                    </a:solidFill>
                  </a:rPr>
                  <a:t>CEa</a:t>
                </a:r>
                <a:r>
                  <a:rPr lang="de-DE" dirty="0">
                    <a:solidFill>
                      <a:srgbClr val="0070C0"/>
                    </a:solidFill>
                  </a:rPr>
                  <a:t>) </a:t>
                </a:r>
                <a:r>
                  <a:rPr lang="de-DE" dirty="0" smtClean="0">
                    <a:solidFill>
                      <a:srgbClr val="0070C0"/>
                    </a:solidFill>
                  </a:rPr>
                  <a:t>≈ </a:t>
                </a:r>
                <a:r>
                  <a:rPr lang="de-DE" dirty="0" err="1" smtClean="0">
                    <a:solidFill>
                      <a:srgbClr val="0070C0"/>
                    </a:solidFill>
                  </a:rPr>
                  <a:t>I</a:t>
                </a:r>
                <a:r>
                  <a:rPr lang="de-DE" baseline="-25000" dirty="0" err="1" smtClean="0">
                    <a:solidFill>
                      <a:srgbClr val="0070C0"/>
                    </a:solidFill>
                  </a:rPr>
                  <a:t>Ca</a:t>
                </a:r>
                <a:r>
                  <a:rPr lang="de-DE" dirty="0" smtClean="0">
                    <a:solidFill>
                      <a:srgbClr val="0070C0"/>
                    </a:solidFill>
                  </a:rPr>
                  <a:t>/V</a:t>
                </a:r>
                <a:r>
                  <a:rPr lang="de-DE" baseline="-25000" dirty="0" smtClean="0">
                    <a:solidFill>
                      <a:srgbClr val="0070C0"/>
                    </a:solidFill>
                  </a:rPr>
                  <a:t>A</a:t>
                </a:r>
                <a:r>
                  <a:rPr lang="de-DE" dirty="0" smtClean="0">
                    <a:solidFill>
                      <a:srgbClr val="0070C0"/>
                    </a:solidFill>
                  </a:rPr>
                  <a:t>     </a:t>
                </a:r>
              </a:p>
              <a:p>
                <a:endParaRPr lang="de-DE" dirty="0">
                  <a:solidFill>
                    <a:srgbClr val="0070C0"/>
                  </a:solidFill>
                </a:endParaRPr>
              </a:p>
              <a:p>
                <a:r>
                  <a:rPr lang="de-DE" dirty="0" smtClean="0">
                    <a:solidFill>
                      <a:srgbClr val="0070C0"/>
                    </a:solidFill>
                  </a:rPr>
                  <a:t>         </a:t>
                </a:r>
                <a:r>
                  <a:rPr lang="de-DE" dirty="0" err="1" smtClean="0">
                    <a:solidFill>
                      <a:srgbClr val="0070C0"/>
                    </a:solidFill>
                  </a:rPr>
                  <a:t>r</a:t>
                </a:r>
                <a:r>
                  <a:rPr lang="de-DE" baseline="-25000" dirty="0" err="1" smtClean="0">
                    <a:solidFill>
                      <a:srgbClr val="0070C0"/>
                    </a:solidFill>
                  </a:rPr>
                  <a:t>CE</a:t>
                </a:r>
                <a:r>
                  <a:rPr lang="de-DE" dirty="0" smtClean="0">
                    <a:solidFill>
                      <a:srgbClr val="0070C0"/>
                    </a:solidFill>
                  </a:rPr>
                  <a:t> </a:t>
                </a:r>
                <a:r>
                  <a:rPr lang="de-DE" dirty="0">
                    <a:solidFill>
                      <a:srgbClr val="0070C0"/>
                    </a:solidFill>
                  </a:rPr>
                  <a:t>= 1/</a:t>
                </a:r>
                <a:r>
                  <a:rPr lang="de-DE" dirty="0" err="1">
                    <a:solidFill>
                      <a:srgbClr val="0070C0"/>
                    </a:solidFill>
                  </a:rPr>
                  <a:t>g</a:t>
                </a:r>
                <a:r>
                  <a:rPr lang="de-DE" baseline="-25000" dirty="0" err="1">
                    <a:solidFill>
                      <a:srgbClr val="0070C0"/>
                    </a:solidFill>
                  </a:rPr>
                  <a:t>CE</a:t>
                </a:r>
                <a:r>
                  <a:rPr lang="de-DE" dirty="0">
                    <a:solidFill>
                      <a:srgbClr val="0070C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10" name="Rechtec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184" y="1123513"/>
                <a:ext cx="4463914" cy="2306401"/>
              </a:xfrm>
              <a:prstGeom prst="rect">
                <a:avLst/>
              </a:prstGeom>
              <a:blipFill>
                <a:blip r:embed="rId2"/>
                <a:stretch>
                  <a:fillRect l="-1230" b="-316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hteck 11"/>
          <p:cNvSpPr/>
          <p:nvPr/>
        </p:nvSpPr>
        <p:spPr>
          <a:xfrm>
            <a:off x="383932" y="5894660"/>
            <a:ext cx="3165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 smtClean="0"/>
              <a:t>Foto: https</a:t>
            </a:r>
            <a:r>
              <a:rPr lang="de-DE" sz="1200" dirty="0"/>
              <a:t>://en.wikipedia.org/wiki/Early_effect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6582471" y="1262108"/>
            <a:ext cx="5229840" cy="24929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dirty="0" smtClean="0">
                <a:solidFill>
                  <a:srgbClr val="0070C0"/>
                </a:solidFill>
              </a:rPr>
              <a:t>FET:  I</a:t>
            </a:r>
            <a:r>
              <a:rPr lang="de-DE" baseline="-25000" dirty="0">
                <a:solidFill>
                  <a:srgbClr val="0070C0"/>
                </a:solidFill>
              </a:rPr>
              <a:t>D</a:t>
            </a:r>
            <a:r>
              <a:rPr lang="de-DE" dirty="0" smtClean="0">
                <a:solidFill>
                  <a:srgbClr val="0070C0"/>
                </a:solidFill>
              </a:rPr>
              <a:t> = </a:t>
            </a:r>
            <a:r>
              <a:rPr lang="de-DE" dirty="0" err="1" smtClean="0">
                <a:solidFill>
                  <a:srgbClr val="0070C0"/>
                </a:solidFill>
              </a:rPr>
              <a:t>I</a:t>
            </a:r>
            <a:r>
              <a:rPr lang="de-DE" baseline="-25000" dirty="0" err="1" smtClean="0">
                <a:solidFill>
                  <a:srgbClr val="0070C0"/>
                </a:solidFill>
              </a:rPr>
              <a:t>Dsat</a:t>
            </a:r>
            <a:r>
              <a:rPr lang="de-DE" dirty="0" smtClean="0">
                <a:solidFill>
                  <a:srgbClr val="0070C0"/>
                </a:solidFill>
              </a:rPr>
              <a:t> (1+</a:t>
            </a:r>
            <a:r>
              <a:rPr lang="de-DE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𝜆</a:t>
            </a:r>
            <a:r>
              <a:rPr lang="de-DE" baseline="-25000" dirty="0">
                <a:solidFill>
                  <a:srgbClr val="0070C0"/>
                </a:solidFill>
              </a:rPr>
              <a:t>∙</a:t>
            </a:r>
            <a:r>
              <a:rPr lang="de-DE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de-DE" baseline="-25000" dirty="0" smtClean="0">
                <a:solidFill>
                  <a:srgbClr val="0070C0"/>
                </a:solidFill>
              </a:rPr>
              <a:t>DS</a:t>
            </a:r>
            <a:r>
              <a:rPr lang="de-DE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     </a:t>
            </a:r>
          </a:p>
          <a:p>
            <a:endParaRPr lang="de-DE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de-DE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              </a:t>
            </a:r>
            <a:r>
              <a:rPr lang="de-DE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de-DE" baseline="-250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Dsat</a:t>
            </a:r>
            <a:r>
              <a:rPr lang="de-DE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de-DE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 ß (U</a:t>
            </a:r>
            <a:r>
              <a:rPr lang="de-DE" baseline="-250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GS</a:t>
            </a:r>
            <a:r>
              <a:rPr lang="de-DE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- </a:t>
            </a:r>
            <a:r>
              <a:rPr lang="de-DE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de-DE" baseline="-250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Th</a:t>
            </a:r>
            <a:r>
              <a:rPr lang="de-DE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r>
              <a:rPr lang="de-DE" baseline="300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de-DE" dirty="0" smtClean="0">
                <a:solidFill>
                  <a:srgbClr val="0070C0"/>
                </a:solidFill>
              </a:rPr>
              <a:t>  </a:t>
            </a:r>
            <a:r>
              <a:rPr lang="de-DE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für  U</a:t>
            </a:r>
            <a:r>
              <a:rPr lang="de-DE" baseline="-250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DS</a:t>
            </a:r>
            <a:r>
              <a:rPr lang="de-DE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&gt; </a:t>
            </a:r>
            <a:r>
              <a:rPr lang="de-DE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de-DE" baseline="-250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DS,sat</a:t>
            </a:r>
            <a:r>
              <a:rPr lang="de-DE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endParaRPr lang="de-DE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de-DE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                              U</a:t>
            </a:r>
            <a:r>
              <a:rPr lang="de-DE" baseline="-250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GS</a:t>
            </a:r>
            <a:r>
              <a:rPr lang="de-DE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de-DE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- </a:t>
            </a:r>
            <a:r>
              <a:rPr lang="de-DE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de-DE" baseline="-250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Th</a:t>
            </a:r>
            <a:r>
              <a:rPr lang="de-DE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= </a:t>
            </a:r>
            <a:r>
              <a:rPr lang="de-DE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de-DE" baseline="-250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DS,sat</a:t>
            </a:r>
            <a:endParaRPr lang="de-DE" dirty="0" smtClean="0">
              <a:solidFill>
                <a:srgbClr val="0070C0"/>
              </a:solidFill>
            </a:endParaRPr>
          </a:p>
          <a:p>
            <a:endParaRPr lang="de-DE" dirty="0" smtClean="0">
              <a:solidFill>
                <a:srgbClr val="0070C0"/>
              </a:solidFill>
            </a:endParaRPr>
          </a:p>
          <a:p>
            <a:r>
              <a:rPr lang="de-DE" dirty="0" smtClean="0">
                <a:solidFill>
                  <a:srgbClr val="0070C0"/>
                </a:solidFill>
              </a:rPr>
              <a:t>          </a:t>
            </a:r>
            <a:r>
              <a:rPr lang="de-DE" dirty="0" err="1" smtClean="0">
                <a:solidFill>
                  <a:srgbClr val="0070C0"/>
                </a:solidFill>
              </a:rPr>
              <a:t>g</a:t>
            </a:r>
            <a:r>
              <a:rPr lang="de-DE" baseline="-25000" dirty="0" err="1" smtClean="0">
                <a:solidFill>
                  <a:srgbClr val="0070C0"/>
                </a:solidFill>
              </a:rPr>
              <a:t>DS</a:t>
            </a:r>
            <a:r>
              <a:rPr lang="de-DE" dirty="0" smtClean="0">
                <a:solidFill>
                  <a:srgbClr val="0070C0"/>
                </a:solidFill>
              </a:rPr>
              <a:t> </a:t>
            </a:r>
            <a:r>
              <a:rPr lang="de-DE" dirty="0">
                <a:solidFill>
                  <a:srgbClr val="0070C0"/>
                </a:solidFill>
              </a:rPr>
              <a:t>= </a:t>
            </a:r>
            <a:r>
              <a:rPr lang="de-DE" dirty="0" err="1">
                <a:solidFill>
                  <a:srgbClr val="0070C0"/>
                </a:solidFill>
              </a:rPr>
              <a:t>dI</a:t>
            </a:r>
            <a:r>
              <a:rPr lang="de-DE" baseline="-25000" dirty="0" err="1">
                <a:solidFill>
                  <a:srgbClr val="0070C0"/>
                </a:solidFill>
              </a:rPr>
              <a:t>D</a:t>
            </a:r>
            <a:r>
              <a:rPr lang="de-DE" baseline="-25000" dirty="0">
                <a:solidFill>
                  <a:srgbClr val="0070C0"/>
                </a:solidFill>
              </a:rPr>
              <a:t> </a:t>
            </a:r>
            <a:r>
              <a:rPr lang="de-DE" dirty="0">
                <a:solidFill>
                  <a:srgbClr val="0070C0"/>
                </a:solidFill>
              </a:rPr>
              <a:t>/</a:t>
            </a:r>
            <a:r>
              <a:rPr lang="de-DE" dirty="0" err="1">
                <a:solidFill>
                  <a:srgbClr val="0070C0"/>
                </a:solidFill>
              </a:rPr>
              <a:t>dU</a:t>
            </a:r>
            <a:r>
              <a:rPr lang="de-DE" baseline="-25000" dirty="0" err="1">
                <a:solidFill>
                  <a:srgbClr val="0070C0"/>
                </a:solidFill>
              </a:rPr>
              <a:t>DS</a:t>
            </a:r>
            <a:r>
              <a:rPr lang="de-DE" dirty="0">
                <a:solidFill>
                  <a:srgbClr val="0070C0"/>
                </a:solidFill>
              </a:rPr>
              <a:t> = </a:t>
            </a:r>
            <a:r>
              <a:rPr lang="de-DE" dirty="0" err="1" smtClean="0">
                <a:solidFill>
                  <a:srgbClr val="0070C0"/>
                </a:solidFill>
              </a:rPr>
              <a:t>I</a:t>
            </a:r>
            <a:r>
              <a:rPr lang="de-DE" baseline="-25000" dirty="0" err="1" smtClean="0">
                <a:solidFill>
                  <a:srgbClr val="0070C0"/>
                </a:solidFill>
              </a:rPr>
              <a:t>Da</a:t>
            </a:r>
            <a:r>
              <a:rPr lang="de-DE" baseline="-25000" dirty="0" smtClean="0">
                <a:solidFill>
                  <a:srgbClr val="0070C0"/>
                </a:solidFill>
              </a:rPr>
              <a:t> </a:t>
            </a:r>
            <a:r>
              <a:rPr lang="de-DE" dirty="0" smtClean="0">
                <a:solidFill>
                  <a:srgbClr val="0070C0"/>
                </a:solidFill>
              </a:rPr>
              <a:t>/ (</a:t>
            </a:r>
            <a:r>
              <a:rPr lang="de-DE" dirty="0">
                <a:solidFill>
                  <a:srgbClr val="0070C0"/>
                </a:solidFill>
              </a:rPr>
              <a:t>1/</a:t>
            </a:r>
            <a:r>
              <a:rPr lang="de-DE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𝜆 </a:t>
            </a:r>
            <a:r>
              <a:rPr lang="de-DE" dirty="0" smtClean="0">
                <a:solidFill>
                  <a:srgbClr val="0070C0"/>
                </a:solidFill>
              </a:rPr>
              <a:t>+ </a:t>
            </a:r>
            <a:r>
              <a:rPr lang="de-DE" dirty="0" err="1" smtClean="0">
                <a:solidFill>
                  <a:srgbClr val="0070C0"/>
                </a:solidFill>
              </a:rPr>
              <a:t>U</a:t>
            </a:r>
            <a:r>
              <a:rPr lang="de-DE" baseline="-25000" dirty="0" err="1" smtClean="0">
                <a:solidFill>
                  <a:srgbClr val="0070C0"/>
                </a:solidFill>
              </a:rPr>
              <a:t>DSa</a:t>
            </a:r>
            <a:r>
              <a:rPr lang="de-DE" dirty="0">
                <a:solidFill>
                  <a:srgbClr val="0070C0"/>
                </a:solidFill>
              </a:rPr>
              <a:t>) ≈ </a:t>
            </a:r>
            <a:r>
              <a:rPr lang="de-DE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𝜆∙</a:t>
            </a:r>
            <a:r>
              <a:rPr lang="de-DE" dirty="0" err="1" smtClean="0">
                <a:solidFill>
                  <a:srgbClr val="0070C0"/>
                </a:solidFill>
              </a:rPr>
              <a:t>I</a:t>
            </a:r>
            <a:r>
              <a:rPr lang="de-DE" baseline="-25000" dirty="0" err="1" smtClean="0">
                <a:solidFill>
                  <a:srgbClr val="0070C0"/>
                </a:solidFill>
              </a:rPr>
              <a:t>Da</a:t>
            </a:r>
            <a:r>
              <a:rPr lang="de-DE" dirty="0" smtClean="0">
                <a:solidFill>
                  <a:srgbClr val="0070C0"/>
                </a:solidFill>
              </a:rPr>
              <a:t>       </a:t>
            </a:r>
          </a:p>
          <a:p>
            <a:r>
              <a:rPr lang="de-DE" dirty="0">
                <a:solidFill>
                  <a:srgbClr val="0070C0"/>
                </a:solidFill>
              </a:rPr>
              <a:t> </a:t>
            </a:r>
            <a:r>
              <a:rPr lang="de-DE" dirty="0" smtClean="0">
                <a:solidFill>
                  <a:srgbClr val="0070C0"/>
                </a:solidFill>
              </a:rPr>
              <a:t>         </a:t>
            </a:r>
          </a:p>
          <a:p>
            <a:r>
              <a:rPr lang="de-DE" dirty="0">
                <a:solidFill>
                  <a:srgbClr val="0070C0"/>
                </a:solidFill>
              </a:rPr>
              <a:t> </a:t>
            </a:r>
            <a:r>
              <a:rPr lang="de-DE" dirty="0" smtClean="0">
                <a:solidFill>
                  <a:srgbClr val="0070C0"/>
                </a:solidFill>
              </a:rPr>
              <a:t>         </a:t>
            </a:r>
            <a:r>
              <a:rPr lang="de-DE" dirty="0" err="1" smtClean="0">
                <a:solidFill>
                  <a:srgbClr val="0070C0"/>
                </a:solidFill>
              </a:rPr>
              <a:t>r</a:t>
            </a:r>
            <a:r>
              <a:rPr lang="de-DE" baseline="-25000" dirty="0" err="1" smtClean="0">
                <a:solidFill>
                  <a:srgbClr val="0070C0"/>
                </a:solidFill>
              </a:rPr>
              <a:t>DS</a:t>
            </a:r>
            <a:r>
              <a:rPr lang="de-DE" dirty="0" smtClean="0">
                <a:solidFill>
                  <a:srgbClr val="0070C0"/>
                </a:solidFill>
              </a:rPr>
              <a:t> </a:t>
            </a:r>
            <a:r>
              <a:rPr lang="de-DE" dirty="0">
                <a:solidFill>
                  <a:srgbClr val="0070C0"/>
                </a:solidFill>
              </a:rPr>
              <a:t>= 1/</a:t>
            </a:r>
            <a:r>
              <a:rPr lang="de-DE" dirty="0" err="1">
                <a:solidFill>
                  <a:srgbClr val="0070C0"/>
                </a:solidFill>
              </a:rPr>
              <a:t>g</a:t>
            </a:r>
            <a:r>
              <a:rPr lang="de-DE" baseline="-25000" dirty="0" err="1">
                <a:solidFill>
                  <a:srgbClr val="0070C0"/>
                </a:solidFill>
              </a:rPr>
              <a:t>DS</a:t>
            </a:r>
            <a:r>
              <a:rPr lang="de-DE" dirty="0">
                <a:solidFill>
                  <a:srgbClr val="0070C0"/>
                </a:solidFill>
              </a:rPr>
              <a:t> </a:t>
            </a:r>
            <a:endParaRPr lang="de-DE" dirty="0" smtClean="0">
              <a:solidFill>
                <a:srgbClr val="0070C0"/>
              </a:solidFill>
            </a:endParaRPr>
          </a:p>
        </p:txBody>
      </p:sp>
      <p:cxnSp>
        <p:nvCxnSpPr>
          <p:cNvPr id="17" name="Gerader Verbinder 16"/>
          <p:cNvCxnSpPr/>
          <p:nvPr/>
        </p:nvCxnSpPr>
        <p:spPr>
          <a:xfrm flipH="1" flipV="1">
            <a:off x="6266155" y="1242688"/>
            <a:ext cx="7283" cy="25844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0397" y="4604367"/>
            <a:ext cx="8225385" cy="2076157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184" y="3645687"/>
            <a:ext cx="3981450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406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Einige Schaltkreisanalyse-Techniken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859" y="1847693"/>
            <a:ext cx="6543675" cy="4410075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8453657" y="1847693"/>
            <a:ext cx="28997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Es gibt weitere Analysearten</a:t>
            </a:r>
          </a:p>
          <a:p>
            <a:r>
              <a:rPr lang="de-DE" dirty="0" smtClean="0"/>
              <a:t>wie .</a:t>
            </a:r>
            <a:r>
              <a:rPr lang="de-DE" dirty="0" err="1" smtClean="0"/>
              <a:t>noise</a:t>
            </a:r>
            <a:r>
              <a:rPr lang="de-DE" dirty="0" smtClean="0"/>
              <a:t> oder .sens[</a:t>
            </a:r>
            <a:r>
              <a:rPr lang="de-DE" dirty="0" err="1" smtClean="0"/>
              <a:t>itivity</a:t>
            </a:r>
            <a:r>
              <a:rPr lang="de-DE" dirty="0" smtClean="0"/>
              <a:t>]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662081" y="6529830"/>
            <a:ext cx="1060139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dirty="0" smtClean="0"/>
              <a:t>Siehe auch: </a:t>
            </a:r>
            <a:r>
              <a:rPr lang="de-DE" sz="1000" dirty="0" err="1" smtClean="0"/>
              <a:t>Genk</a:t>
            </a:r>
            <a:r>
              <a:rPr lang="de-DE" sz="1000" dirty="0" smtClean="0"/>
              <a:t>, </a:t>
            </a:r>
            <a:r>
              <a:rPr lang="de-DE" sz="1000" dirty="0" err="1" smtClean="0"/>
              <a:t>Tinkl</a:t>
            </a:r>
            <a:r>
              <a:rPr lang="de-DE" sz="1000" dirty="0" smtClean="0"/>
              <a:t>, HS München: https</a:t>
            </a:r>
            <a:r>
              <a:rPr lang="de-DE" sz="1000" dirty="0"/>
              <a:t>://w3-mediapool.hm.edu/mediapool/media/fk04/fk04_lokal/diefakultaet/pdfs_3/Kurzeinfuehrung_LTSPICE_WS2015.pdf</a:t>
            </a:r>
          </a:p>
        </p:txBody>
      </p:sp>
    </p:spTree>
    <p:extLst>
      <p:ext uri="{BB962C8B-B14F-4D97-AF65-F5344CB8AC3E}">
        <p14:creationId xmlns:p14="http://schemas.microsoft.com/office/powerpoint/2010/main" val="3547807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3030" y="268235"/>
            <a:ext cx="10515600" cy="1325563"/>
          </a:xfrm>
        </p:spPr>
        <p:txBody>
          <a:bodyPr/>
          <a:lstStyle/>
          <a:p>
            <a:r>
              <a:rPr lang="de-DE" dirty="0" smtClean="0"/>
              <a:t>.TRAN: Transient, Zeitbereichssimulation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080" y="2006967"/>
            <a:ext cx="3952875" cy="4200525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2171160" y="1139687"/>
            <a:ext cx="2095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 </a:t>
            </a:r>
            <a:r>
              <a:rPr lang="de-DE" sz="1200" dirty="0" smtClean="0"/>
              <a:t>lat</a:t>
            </a:r>
            <a:r>
              <a:rPr lang="de-DE" sz="1200" dirty="0"/>
              <a:t>. trans-ire = </a:t>
            </a:r>
            <a:r>
              <a:rPr lang="de-DE" sz="1200" dirty="0" smtClean="0"/>
              <a:t>hinüber-gehen</a:t>
            </a:r>
            <a:endParaRPr lang="de-DE" sz="1200" dirty="0"/>
          </a:p>
        </p:txBody>
      </p:sp>
      <p:sp>
        <p:nvSpPr>
          <p:cNvPr id="5" name="Textfeld 4"/>
          <p:cNvSpPr txBox="1"/>
          <p:nvPr/>
        </p:nvSpPr>
        <p:spPr>
          <a:xfrm>
            <a:off x="5492456" y="2015576"/>
            <a:ext cx="611148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Als wird ein Arbeitspunkt berechnet.</a:t>
            </a:r>
          </a:p>
          <a:p>
            <a:r>
              <a:rPr lang="de-DE" dirty="0" smtClean="0"/>
              <a:t>Dann kann das Modell über der Zeitachse simuliert werden.</a:t>
            </a:r>
          </a:p>
          <a:p>
            <a:endParaRPr lang="de-DE" dirty="0"/>
          </a:p>
          <a:p>
            <a:r>
              <a:rPr lang="de-DE" dirty="0" smtClean="0"/>
              <a:t>Davon ausgehend fährt der Simulator mit adaptiven Zeitschritt-</a:t>
            </a:r>
          </a:p>
          <a:p>
            <a:r>
              <a:rPr lang="de-DE" dirty="0" smtClean="0"/>
              <a:t>Weiten, nichtlinearen Modellen (z.B. Dioden, Transistoren) und</a:t>
            </a:r>
          </a:p>
          <a:p>
            <a:r>
              <a:rPr lang="de-DE" dirty="0" smtClean="0"/>
              <a:t>Berücksichtigung der Differentialgleichungen für Kapazitäten </a:t>
            </a:r>
          </a:p>
          <a:p>
            <a:r>
              <a:rPr lang="de-DE" dirty="0" smtClean="0"/>
              <a:t>(I</a:t>
            </a:r>
            <a:r>
              <a:rPr lang="de-DE" baseline="-25000" dirty="0" smtClean="0"/>
              <a:t>C</a:t>
            </a:r>
            <a:r>
              <a:rPr lang="de-DE" dirty="0" smtClean="0"/>
              <a:t>=</a:t>
            </a:r>
            <a:r>
              <a:rPr lang="de-DE" dirty="0" err="1" smtClean="0"/>
              <a:t>dU</a:t>
            </a:r>
            <a:r>
              <a:rPr lang="de-DE" baseline="-25000" dirty="0" err="1"/>
              <a:t>C</a:t>
            </a:r>
            <a:r>
              <a:rPr lang="de-DE" dirty="0" smtClean="0"/>
              <a:t>/</a:t>
            </a:r>
            <a:r>
              <a:rPr lang="de-DE" dirty="0" err="1" smtClean="0"/>
              <a:t>dt</a:t>
            </a:r>
            <a:r>
              <a:rPr lang="de-DE" dirty="0" smtClean="0"/>
              <a:t>) und Induktivitäten (U</a:t>
            </a:r>
            <a:r>
              <a:rPr lang="de-DE" baseline="-25000" dirty="0"/>
              <a:t>L</a:t>
            </a:r>
            <a:r>
              <a:rPr lang="de-DE" dirty="0" smtClean="0"/>
              <a:t>=</a:t>
            </a:r>
            <a:r>
              <a:rPr lang="de-DE" dirty="0" err="1" smtClean="0"/>
              <a:t>dI</a:t>
            </a:r>
            <a:r>
              <a:rPr lang="de-DE" baseline="-25000" dirty="0" err="1"/>
              <a:t>L</a:t>
            </a:r>
            <a:r>
              <a:rPr lang="de-DE" dirty="0" smtClean="0"/>
              <a:t>/</a:t>
            </a:r>
            <a:r>
              <a:rPr lang="de-DE" dirty="0" err="1" smtClean="0"/>
              <a:t>dt</a:t>
            </a:r>
            <a:r>
              <a:rPr lang="de-DE" dirty="0" smtClean="0"/>
              <a:t>) fortfahren auf der</a:t>
            </a:r>
          </a:p>
          <a:p>
            <a:r>
              <a:rPr lang="de-DE" dirty="0" smtClean="0"/>
              <a:t>Zeitachse zu simulieren.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010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2457"/>
            <a:ext cx="10515600" cy="1325563"/>
          </a:xfrm>
        </p:spPr>
        <p:txBody>
          <a:bodyPr/>
          <a:lstStyle/>
          <a:p>
            <a:r>
              <a:rPr lang="de-DE" dirty="0" smtClean="0"/>
              <a:t>.OP und .DC Analyse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3933825" cy="4143375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5250230" y="1521130"/>
            <a:ext cx="6595523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Der Arbeitspunkt (engl. Operating Point) muss immer als erstes</a:t>
            </a:r>
          </a:p>
          <a:p>
            <a:r>
              <a:rPr lang="de-DE" dirty="0" smtClean="0"/>
              <a:t>Berechnet werden. </a:t>
            </a:r>
          </a:p>
          <a:p>
            <a:r>
              <a:rPr lang="de-DE" dirty="0" smtClean="0"/>
              <a:t>Die Direktive .OP macht ihn für den Anwender sichtbar.</a:t>
            </a:r>
          </a:p>
          <a:p>
            <a:r>
              <a:rPr lang="de-DE" dirty="0" smtClean="0"/>
              <a:t>Die Direktive .DC berechnet eine DC-</a:t>
            </a:r>
            <a:r>
              <a:rPr lang="de-DE" dirty="0" err="1" smtClean="0"/>
              <a:t>Kennline</a:t>
            </a:r>
            <a:r>
              <a:rPr lang="de-DE" dirty="0" smtClean="0"/>
              <a:t> aus mehreren </a:t>
            </a:r>
            <a:r>
              <a:rPr lang="de-DE" dirty="0" err="1" smtClean="0"/>
              <a:t>OP‘s</a:t>
            </a:r>
            <a:r>
              <a:rPr lang="de-DE" dirty="0" smtClean="0"/>
              <a:t>.</a:t>
            </a:r>
          </a:p>
          <a:p>
            <a:endParaRPr lang="de-DE" dirty="0"/>
          </a:p>
          <a:p>
            <a:r>
              <a:rPr lang="de-DE" dirty="0" smtClean="0"/>
              <a:t>Großsignal-Rechnung: Nichtlineare Bauelemente bleiben nichtlinear.</a:t>
            </a:r>
          </a:p>
          <a:p>
            <a:r>
              <a:rPr lang="de-DE" dirty="0" smtClean="0"/>
              <a:t>Kapazitäten werden zu Unterbrechungen</a:t>
            </a:r>
          </a:p>
          <a:p>
            <a:r>
              <a:rPr lang="de-DE" dirty="0" smtClean="0"/>
              <a:t>Induktivitäten werden zu Kurzschlüssen.</a:t>
            </a:r>
          </a:p>
          <a:p>
            <a:endParaRPr lang="de-DE" dirty="0" smtClean="0"/>
          </a:p>
          <a:p>
            <a:r>
              <a:rPr lang="de-DE" dirty="0" smtClean="0"/>
              <a:t>Wenn es für den Simulator schwierig wird einen OP zu berechnen, </a:t>
            </a:r>
          </a:p>
          <a:p>
            <a:r>
              <a:rPr lang="de-DE" dirty="0" smtClean="0"/>
              <a:t>Kann der Nutzer ihm helfen: </a:t>
            </a:r>
          </a:p>
          <a:p>
            <a:endParaRPr lang="de-DE" dirty="0"/>
          </a:p>
          <a:p>
            <a:r>
              <a:rPr lang="de-DE" dirty="0" smtClean="0"/>
              <a:t>.</a:t>
            </a:r>
            <a:r>
              <a:rPr lang="de-DE" dirty="0" err="1" smtClean="0"/>
              <a:t>NodeSet</a:t>
            </a:r>
            <a:r>
              <a:rPr lang="de-DE" dirty="0" smtClean="0"/>
              <a:t> V(</a:t>
            </a:r>
            <a:r>
              <a:rPr lang="de-DE" dirty="0" err="1" smtClean="0"/>
              <a:t>node</a:t>
            </a:r>
            <a:r>
              <a:rPr lang="de-DE" dirty="0" smtClean="0"/>
              <a:t>)=3V erzwingt die angegebene Spannung</a:t>
            </a:r>
          </a:p>
          <a:p>
            <a:endParaRPr lang="de-DE" dirty="0"/>
          </a:p>
          <a:p>
            <a:r>
              <a:rPr lang="de-DE" dirty="0" smtClean="0"/>
              <a:t>.IC  V(</a:t>
            </a:r>
            <a:r>
              <a:rPr lang="de-DE" dirty="0" err="1" smtClean="0"/>
              <a:t>node</a:t>
            </a:r>
            <a:r>
              <a:rPr lang="de-DE" dirty="0"/>
              <a:t>)=</a:t>
            </a:r>
            <a:r>
              <a:rPr lang="de-DE" dirty="0" smtClean="0"/>
              <a:t>3V: "Initial </a:t>
            </a:r>
            <a:r>
              <a:rPr lang="de-DE" dirty="0" err="1" smtClean="0"/>
              <a:t>Conditions</a:t>
            </a:r>
            <a:r>
              <a:rPr lang="de-DE" dirty="0" smtClean="0"/>
              <a:t>" berechnet zuerst eine</a:t>
            </a:r>
          </a:p>
          <a:p>
            <a:r>
              <a:rPr lang="de-DE" dirty="0"/>
              <a:t> </a:t>
            </a:r>
            <a:r>
              <a:rPr lang="de-DE" dirty="0" smtClean="0"/>
              <a:t> Lösung mit .</a:t>
            </a:r>
            <a:r>
              <a:rPr lang="de-DE" dirty="0" err="1" smtClean="0"/>
              <a:t>NodeSet</a:t>
            </a:r>
            <a:r>
              <a:rPr lang="de-DE" dirty="0" smtClean="0"/>
              <a:t> und gibt den Knoten dann frei, um eine </a:t>
            </a:r>
          </a:p>
          <a:p>
            <a:r>
              <a:rPr lang="de-DE" dirty="0"/>
              <a:t> </a:t>
            </a:r>
            <a:r>
              <a:rPr lang="de-DE" dirty="0" smtClean="0"/>
              <a:t> genaue Lösung zu berechnen. (Sinnvoll z.B. bei Flipflops).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3361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.TF Analyse:  DC-Transfer-Funktion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002" y="1581687"/>
            <a:ext cx="5838825" cy="2752725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781177" y="4765559"/>
            <a:ext cx="106883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1. Berechnen des Arbeitspunktes, dabei werden die Kleinsignalgrößen zu Null gesetzt</a:t>
            </a:r>
          </a:p>
          <a:p>
            <a:r>
              <a:rPr lang="de-DE" dirty="0" smtClean="0"/>
              <a:t>2. Berechnen der DC-Kleinsignalmodelle im Arbeitspunkt.</a:t>
            </a:r>
          </a:p>
          <a:p>
            <a:r>
              <a:rPr lang="de-DE" dirty="0" smtClean="0"/>
              <a:t>3. Null-setzen aller Großsignalgrößen (z.B</a:t>
            </a:r>
            <a:r>
              <a:rPr lang="de-DE" dirty="0"/>
              <a:t>. </a:t>
            </a:r>
            <a:r>
              <a:rPr lang="de-DE" dirty="0" smtClean="0"/>
              <a:t> V</a:t>
            </a:r>
            <a:r>
              <a:rPr lang="de-DE" baseline="-25000" dirty="0" smtClean="0"/>
              <a:t>CC</a:t>
            </a:r>
            <a:r>
              <a:rPr lang="de-DE" dirty="0" smtClean="0"/>
              <a:t> =&gt; 0V = Kurzschluss,   </a:t>
            </a:r>
            <a:r>
              <a:rPr lang="de-DE" dirty="0" err="1" smtClean="0"/>
              <a:t>I</a:t>
            </a:r>
            <a:r>
              <a:rPr lang="de-DE" baseline="-25000" dirty="0" err="1" smtClean="0"/>
              <a:t>q</a:t>
            </a:r>
            <a:r>
              <a:rPr lang="de-DE" dirty="0" smtClean="0"/>
              <a:t> =&gt; 0A = Unterbrechung,   </a:t>
            </a:r>
            <a:r>
              <a:rPr lang="de-DE" dirty="0" err="1" smtClean="0"/>
              <a:t>U</a:t>
            </a:r>
            <a:r>
              <a:rPr lang="de-DE" baseline="-25000" dirty="0" err="1" smtClean="0"/>
              <a:t>BEa</a:t>
            </a:r>
            <a:r>
              <a:rPr lang="de-DE" dirty="0" err="1" smtClean="0"/>
              <a:t>+u</a:t>
            </a:r>
            <a:r>
              <a:rPr lang="de-DE" baseline="-25000" dirty="0" err="1" smtClean="0"/>
              <a:t>BE</a:t>
            </a:r>
            <a:r>
              <a:rPr lang="de-DE" baseline="-25000" dirty="0" smtClean="0"/>
              <a:t> </a:t>
            </a:r>
            <a:r>
              <a:rPr lang="de-DE" dirty="0" smtClean="0"/>
              <a:t>=&gt; </a:t>
            </a:r>
            <a:r>
              <a:rPr lang="de-DE" dirty="0" err="1" smtClean="0"/>
              <a:t>u</a:t>
            </a:r>
            <a:r>
              <a:rPr lang="de-DE" baseline="-25000" dirty="0" err="1" smtClean="0"/>
              <a:t>BE</a:t>
            </a:r>
            <a:r>
              <a:rPr lang="de-DE" dirty="0" smtClean="0"/>
              <a:t> ),</a:t>
            </a:r>
            <a:endParaRPr lang="de-DE" dirty="0"/>
          </a:p>
          <a:p>
            <a:r>
              <a:rPr lang="de-DE" dirty="0" smtClean="0"/>
              <a:t>4. Ersetzen nichtlinearer Bauelemente durch ihre Kleinsignalmodelle</a:t>
            </a:r>
          </a:p>
        </p:txBody>
      </p:sp>
    </p:spTree>
    <p:extLst>
      <p:ext uri="{BB962C8B-B14F-4D97-AF65-F5344CB8AC3E}">
        <p14:creationId xmlns:p14="http://schemas.microsoft.com/office/powerpoint/2010/main" val="1635045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4058" y="365125"/>
            <a:ext cx="10515600" cy="1325563"/>
          </a:xfrm>
        </p:spPr>
        <p:txBody>
          <a:bodyPr/>
          <a:lstStyle/>
          <a:p>
            <a:r>
              <a:rPr lang="de-DE" dirty="0" smtClean="0"/>
              <a:t>.AC Analyse</a:t>
            </a: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8190" y="536964"/>
            <a:ext cx="6362700" cy="2828925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360560" y="3537728"/>
            <a:ext cx="1135407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1. Berechnen der .TF-Analyse.</a:t>
            </a:r>
          </a:p>
          <a:p>
            <a:r>
              <a:rPr lang="de-DE" dirty="0" smtClean="0"/>
              <a:t>2. Kleinsignal–Kapazitäten und –</a:t>
            </a:r>
            <a:r>
              <a:rPr lang="de-DE" dirty="0"/>
              <a:t>I</a:t>
            </a:r>
            <a:r>
              <a:rPr lang="de-DE" dirty="0" smtClean="0"/>
              <a:t>nduktivitäten im Arbeitspunkt (z.B. </a:t>
            </a:r>
            <a:r>
              <a:rPr lang="de-DE" dirty="0" err="1" smtClean="0"/>
              <a:t>pn</a:t>
            </a:r>
            <a:r>
              <a:rPr lang="de-DE" dirty="0" smtClean="0"/>
              <a:t>-</a:t>
            </a:r>
            <a:r>
              <a:rPr lang="de-DE" dirty="0" err="1" smtClean="0"/>
              <a:t>Junction</a:t>
            </a:r>
            <a:r>
              <a:rPr lang="de-DE" dirty="0" smtClean="0"/>
              <a:t>-Kapazitäten)</a:t>
            </a:r>
          </a:p>
          <a:p>
            <a:r>
              <a:rPr lang="de-DE" dirty="0" smtClean="0"/>
              <a:t>3. Zufügen der </a:t>
            </a:r>
            <a:r>
              <a:rPr lang="de-DE" dirty="0" err="1" smtClean="0"/>
              <a:t>Blindleister</a:t>
            </a:r>
            <a:r>
              <a:rPr lang="de-DE" dirty="0" smtClean="0"/>
              <a:t> (Kapazitäten und Induktivitäten) zum .TF-Modell</a:t>
            </a:r>
          </a:p>
          <a:p>
            <a:r>
              <a:rPr lang="de-DE" dirty="0" smtClean="0"/>
              <a:t>4. Simulation der Übertragungsfunktion H(j</a:t>
            </a:r>
            <a:r>
              <a:rPr lang="el-GR" dirty="0" smtClean="0"/>
              <a:t>ω</a:t>
            </a:r>
            <a:r>
              <a:rPr lang="de-DE" dirty="0" smtClean="0"/>
              <a:t>) im Frequenzbereich (i.e. über der Frequenzachse)</a:t>
            </a:r>
          </a:p>
          <a:p>
            <a:r>
              <a:rPr lang="de-DE" dirty="0"/>
              <a:t> </a:t>
            </a:r>
            <a:endParaRPr lang="de-DE" dirty="0" smtClean="0"/>
          </a:p>
          <a:p>
            <a:r>
              <a:rPr lang="de-DE" dirty="0" smtClean="0"/>
              <a:t>Anm.: a) </a:t>
            </a:r>
            <a:r>
              <a:rPr lang="de-DE" dirty="0" err="1" smtClean="0"/>
              <a:t>Linearisierte</a:t>
            </a:r>
            <a:r>
              <a:rPr lang="de-DE" dirty="0" smtClean="0"/>
              <a:t> Modelle bleiben linear, z.B. </a:t>
            </a:r>
            <a:r>
              <a:rPr lang="de-DE" dirty="0" err="1" smtClean="0"/>
              <a:t>g</a:t>
            </a:r>
            <a:r>
              <a:rPr lang="de-DE" baseline="-25000" dirty="0" err="1"/>
              <a:t>m</a:t>
            </a:r>
            <a:r>
              <a:rPr lang="de-DE" dirty="0" smtClean="0"/>
              <a:t> bei einer Amplitude von </a:t>
            </a:r>
            <a:r>
              <a:rPr lang="de-DE" dirty="0" err="1" smtClean="0"/>
              <a:t>u</a:t>
            </a:r>
            <a:r>
              <a:rPr lang="de-DE" baseline="-25000" dirty="0" err="1" smtClean="0"/>
              <a:t>BE</a:t>
            </a:r>
            <a:r>
              <a:rPr lang="de-DE" dirty="0" smtClean="0"/>
              <a:t>=1V, auch wenn dies z.B. mit </a:t>
            </a:r>
            <a:r>
              <a:rPr lang="de-DE" dirty="0" err="1" smtClean="0"/>
              <a:t>u</a:t>
            </a:r>
            <a:r>
              <a:rPr lang="de-DE" baseline="-25000" dirty="0" err="1" smtClean="0"/>
              <a:t>T</a:t>
            </a:r>
            <a:r>
              <a:rPr lang="de-DE" dirty="0" smtClean="0"/>
              <a:t>=26mV </a:t>
            </a:r>
          </a:p>
          <a:p>
            <a:r>
              <a:rPr lang="de-DE" dirty="0" smtClean="0"/>
              <a:t>                 bei </a:t>
            </a:r>
            <a:r>
              <a:rPr lang="de-DE" dirty="0" err="1" smtClean="0"/>
              <a:t>g</a:t>
            </a:r>
            <a:r>
              <a:rPr lang="de-DE" baseline="-25000" dirty="0" err="1" smtClean="0"/>
              <a:t>m</a:t>
            </a:r>
            <a:r>
              <a:rPr lang="de-DE" dirty="0" smtClean="0"/>
              <a:t>=(I</a:t>
            </a:r>
            <a:r>
              <a:rPr lang="de-DE" baseline="-25000" dirty="0" smtClean="0"/>
              <a:t>BS</a:t>
            </a:r>
            <a:r>
              <a:rPr lang="de-DE" dirty="0" smtClean="0"/>
              <a:t>/</a:t>
            </a:r>
            <a:r>
              <a:rPr lang="de-DE" dirty="0" err="1" smtClean="0"/>
              <a:t>u</a:t>
            </a:r>
            <a:r>
              <a:rPr lang="de-DE" baseline="-25000" dirty="0" err="1" smtClean="0"/>
              <a:t>T</a:t>
            </a:r>
            <a:r>
              <a:rPr lang="de-DE" dirty="0" smtClean="0"/>
              <a:t>)∙exp(U</a:t>
            </a:r>
            <a:r>
              <a:rPr lang="de-DE" baseline="-25000" dirty="0" smtClean="0"/>
              <a:t>BE</a:t>
            </a:r>
            <a:r>
              <a:rPr lang="de-DE" dirty="0" smtClean="0"/>
              <a:t>/</a:t>
            </a:r>
            <a:r>
              <a:rPr lang="de-DE" dirty="0" err="1" smtClean="0"/>
              <a:t>u</a:t>
            </a:r>
            <a:r>
              <a:rPr lang="de-DE" baseline="-25000" dirty="0" err="1" smtClean="0"/>
              <a:t>T</a:t>
            </a:r>
            <a:r>
              <a:rPr lang="de-DE" dirty="0" smtClean="0"/>
              <a:t>) unrealistisch große Rechenfehler (aufgrund der realen </a:t>
            </a:r>
            <a:r>
              <a:rPr lang="de-DE" dirty="0" err="1" smtClean="0"/>
              <a:t>Nichtliearität</a:t>
            </a:r>
            <a:r>
              <a:rPr lang="de-DE" dirty="0" smtClean="0"/>
              <a:t>) bewirkt,</a:t>
            </a:r>
          </a:p>
          <a:p>
            <a:r>
              <a:rPr lang="de-DE" dirty="0"/>
              <a:t> </a:t>
            </a:r>
            <a:r>
              <a:rPr lang="de-DE" dirty="0" smtClean="0"/>
              <a:t>           b) Es können Ausgangsspannungen von z.B. 100.000V gemessen werden bei Betriebsspannung von 0/3,3V.</a:t>
            </a:r>
          </a:p>
          <a:p>
            <a:r>
              <a:rPr lang="de-DE" dirty="0"/>
              <a:t> </a:t>
            </a:r>
            <a:r>
              <a:rPr lang="de-DE" dirty="0" smtClean="0"/>
              <a:t>           c) Es ist sinnvoll im AC-Statement der Eingangsgröße die Amplitude 1 zu wählen, weil man dann Verstärkungen</a:t>
            </a:r>
          </a:p>
          <a:p>
            <a:r>
              <a:rPr lang="de-DE" dirty="0"/>
              <a:t> </a:t>
            </a:r>
            <a:r>
              <a:rPr lang="de-DE" dirty="0" smtClean="0"/>
              <a:t>               direkt in dB ablesen kann. Ansonsten bekommt man Verstärkungen mit V(out)/V(in); "in", "out" Knotenlabels.</a:t>
            </a:r>
          </a:p>
        </p:txBody>
      </p:sp>
    </p:spTree>
    <p:extLst>
      <p:ext uri="{BB962C8B-B14F-4D97-AF65-F5344CB8AC3E}">
        <p14:creationId xmlns:p14="http://schemas.microsoft.com/office/powerpoint/2010/main" val="4025852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684</Words>
  <Application>Microsoft Office PowerPoint</Application>
  <PresentationFormat>Breitbild</PresentationFormat>
  <Paragraphs>76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Einige Schaltkreisanalyse-Techniken</vt:lpstr>
      <vt:lpstr>.TRAN: Transient, Zeitbereichssimulation</vt:lpstr>
      <vt:lpstr>.OP und .DC Analyse</vt:lpstr>
      <vt:lpstr>.TF Analyse:  DC-Transfer-Funktion</vt:lpstr>
      <vt:lpstr>.AC Analyse</vt:lpstr>
    </vt:vector>
  </TitlesOfParts>
  <Company>OTH Regensburg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Martin Schubert</dc:creator>
  <cp:lastModifiedBy>Martin Schubert</cp:lastModifiedBy>
  <cp:revision>82</cp:revision>
  <cp:lastPrinted>2021-01-27T10:53:00Z</cp:lastPrinted>
  <dcterms:created xsi:type="dcterms:W3CDTF">2021-01-18T09:18:56Z</dcterms:created>
  <dcterms:modified xsi:type="dcterms:W3CDTF">2021-03-17T14:32:05Z</dcterms:modified>
</cp:coreProperties>
</file>