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58" r:id="rId6"/>
    <p:sldId id="26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12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83C5-62A2-4109-B749-E19398E5D1CE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8A2F-244D-4013-B55C-0B31C53C6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7731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83C5-62A2-4109-B749-E19398E5D1CE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8A2F-244D-4013-B55C-0B31C53C6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6678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83C5-62A2-4109-B749-E19398E5D1CE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8A2F-244D-4013-B55C-0B31C53C6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9990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83C5-62A2-4109-B749-E19398E5D1CE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8A2F-244D-4013-B55C-0B31C53C6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1859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83C5-62A2-4109-B749-E19398E5D1CE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8A2F-244D-4013-B55C-0B31C53C6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8985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83C5-62A2-4109-B749-E19398E5D1CE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8A2F-244D-4013-B55C-0B31C53C6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6129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83C5-62A2-4109-B749-E19398E5D1CE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8A2F-244D-4013-B55C-0B31C53C6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805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83C5-62A2-4109-B749-E19398E5D1CE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8A2F-244D-4013-B55C-0B31C53C6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692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83C5-62A2-4109-B749-E19398E5D1CE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8A2F-244D-4013-B55C-0B31C53C6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7096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83C5-62A2-4109-B749-E19398E5D1CE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8A2F-244D-4013-B55C-0B31C53C6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6434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83C5-62A2-4109-B749-E19398E5D1CE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8A2F-244D-4013-B55C-0B31C53C6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165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A83C5-62A2-4109-B749-E19398E5D1CE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18A2F-244D-4013-B55C-0B31C53C6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3174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32377" y="1184725"/>
            <a:ext cx="1116193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400" dirty="0"/>
              <a:t>Wie erklären sich die komplexen Impedanzen j</a:t>
            </a:r>
            <a:r>
              <a:rPr lang="el-GR" sz="3400" dirty="0"/>
              <a:t>ω</a:t>
            </a:r>
            <a:r>
              <a:rPr lang="de-DE" sz="3400" dirty="0"/>
              <a:t>L und 1/(j</a:t>
            </a:r>
            <a:r>
              <a:rPr lang="el-GR" sz="3400" dirty="0"/>
              <a:t>ω</a:t>
            </a:r>
            <a:r>
              <a:rPr lang="de-DE" sz="3400" dirty="0"/>
              <a:t>C)? </a:t>
            </a:r>
          </a:p>
          <a:p>
            <a:endParaRPr lang="de-DE" dirty="0"/>
          </a:p>
          <a:p>
            <a:r>
              <a:rPr lang="de-DE" dirty="0"/>
              <a:t>Warum modelliert man eine Kapazität als Admittanz (komplexer Leitwert) j</a:t>
            </a:r>
            <a:r>
              <a:rPr lang="el-GR" dirty="0"/>
              <a:t>ω</a:t>
            </a:r>
            <a:r>
              <a:rPr lang="de-DE" dirty="0"/>
              <a:t>C und eine Induktivität als Impedanz j</a:t>
            </a:r>
            <a:r>
              <a:rPr lang="el-GR" dirty="0"/>
              <a:t>ω</a:t>
            </a:r>
            <a:r>
              <a:rPr lang="de-DE" dirty="0"/>
              <a:t>L?</a:t>
            </a:r>
          </a:p>
          <a:p>
            <a:endParaRPr lang="de-DE" dirty="0">
              <a:solidFill>
                <a:srgbClr val="0070C0"/>
              </a:solidFill>
            </a:endParaRPr>
          </a:p>
          <a:p>
            <a:r>
              <a:rPr lang="de-DE" dirty="0">
                <a:solidFill>
                  <a:srgbClr val="0070C0"/>
                </a:solidFill>
              </a:rPr>
              <a:t>Generelles Gesetz für die Kapazität: I</a:t>
            </a:r>
            <a:r>
              <a:rPr lang="de-DE" baseline="-25000" dirty="0">
                <a:solidFill>
                  <a:srgbClr val="0070C0"/>
                </a:solidFill>
              </a:rPr>
              <a:t>C</a:t>
            </a:r>
            <a:r>
              <a:rPr lang="de-DE" dirty="0">
                <a:solidFill>
                  <a:srgbClr val="0070C0"/>
                </a:solidFill>
              </a:rPr>
              <a:t> = </a:t>
            </a:r>
            <a:r>
              <a:rPr lang="de-DE" dirty="0" err="1">
                <a:solidFill>
                  <a:srgbClr val="0070C0"/>
                </a:solidFill>
              </a:rPr>
              <a:t>C∙dU</a:t>
            </a:r>
            <a:r>
              <a:rPr lang="de-DE" baseline="-25000" dirty="0" err="1">
                <a:solidFill>
                  <a:srgbClr val="0070C0"/>
                </a:solidFill>
              </a:rPr>
              <a:t>C</a:t>
            </a:r>
            <a:r>
              <a:rPr lang="de-DE" dirty="0">
                <a:solidFill>
                  <a:srgbClr val="0070C0"/>
                </a:solidFill>
              </a:rPr>
              <a:t>/</a:t>
            </a:r>
            <a:r>
              <a:rPr lang="de-DE" dirty="0" err="1">
                <a:solidFill>
                  <a:srgbClr val="0070C0"/>
                </a:solidFill>
              </a:rPr>
              <a:t>dt</a:t>
            </a:r>
            <a:r>
              <a:rPr lang="de-DE" dirty="0">
                <a:solidFill>
                  <a:srgbClr val="0070C0"/>
                </a:solidFill>
              </a:rPr>
              <a:t>  = C∙U</a:t>
            </a:r>
            <a:r>
              <a:rPr lang="de-DE" baseline="-25000" dirty="0">
                <a:solidFill>
                  <a:srgbClr val="0070C0"/>
                </a:solidFill>
              </a:rPr>
              <a:t>C</a:t>
            </a:r>
            <a:r>
              <a:rPr lang="de-DE" dirty="0">
                <a:solidFill>
                  <a:srgbClr val="0070C0"/>
                </a:solidFill>
              </a:rPr>
              <a:t>‘(t)    und     Induktivität: U</a:t>
            </a:r>
            <a:r>
              <a:rPr lang="de-DE" baseline="-25000" dirty="0">
                <a:solidFill>
                  <a:srgbClr val="0070C0"/>
                </a:solidFill>
              </a:rPr>
              <a:t>L</a:t>
            </a:r>
            <a:r>
              <a:rPr lang="de-DE" dirty="0">
                <a:solidFill>
                  <a:srgbClr val="0070C0"/>
                </a:solidFill>
              </a:rPr>
              <a:t> = </a:t>
            </a:r>
            <a:r>
              <a:rPr lang="de-DE" dirty="0" err="1">
                <a:solidFill>
                  <a:srgbClr val="0070C0"/>
                </a:solidFill>
              </a:rPr>
              <a:t>L∙dI</a:t>
            </a:r>
            <a:r>
              <a:rPr lang="de-DE" baseline="-25000" dirty="0" err="1">
                <a:solidFill>
                  <a:srgbClr val="0070C0"/>
                </a:solidFill>
              </a:rPr>
              <a:t>L</a:t>
            </a:r>
            <a:r>
              <a:rPr lang="de-DE" dirty="0">
                <a:solidFill>
                  <a:srgbClr val="0070C0"/>
                </a:solidFill>
              </a:rPr>
              <a:t>/</a:t>
            </a:r>
            <a:r>
              <a:rPr lang="de-DE" dirty="0" err="1">
                <a:solidFill>
                  <a:srgbClr val="0070C0"/>
                </a:solidFill>
              </a:rPr>
              <a:t>dt</a:t>
            </a:r>
            <a:r>
              <a:rPr lang="de-DE" dirty="0">
                <a:solidFill>
                  <a:srgbClr val="0070C0"/>
                </a:solidFill>
              </a:rPr>
              <a:t>  = L∙I‘(t)     </a:t>
            </a:r>
          </a:p>
          <a:p>
            <a:endParaRPr lang="de-DE" dirty="0">
              <a:solidFill>
                <a:srgbClr val="0070C0"/>
              </a:solidFill>
            </a:endParaRPr>
          </a:p>
          <a:p>
            <a:r>
              <a:rPr lang="de-DE" dirty="0">
                <a:solidFill>
                  <a:srgbClr val="0070C0"/>
                </a:solidFill>
              </a:rPr>
              <a:t>Bei der "AC"-Rechnung setzen wir: U</a:t>
            </a:r>
            <a:r>
              <a:rPr lang="de-DE" baseline="-25000" dirty="0">
                <a:solidFill>
                  <a:srgbClr val="0070C0"/>
                </a:solidFill>
              </a:rPr>
              <a:t>C </a:t>
            </a:r>
            <a:r>
              <a:rPr lang="de-DE" dirty="0">
                <a:solidFill>
                  <a:srgbClr val="0070C0"/>
                </a:solidFill>
              </a:rPr>
              <a:t>(t) = </a:t>
            </a:r>
            <a:r>
              <a:rPr lang="de-DE" dirty="0" err="1">
                <a:solidFill>
                  <a:srgbClr val="0070C0"/>
                </a:solidFill>
              </a:rPr>
              <a:t>Û</a:t>
            </a:r>
            <a:r>
              <a:rPr lang="de-DE" baseline="-25000" dirty="0" err="1">
                <a:solidFill>
                  <a:srgbClr val="0070C0"/>
                </a:solidFill>
              </a:rPr>
              <a:t>C</a:t>
            </a:r>
            <a:r>
              <a:rPr lang="de-DE" dirty="0" err="1">
                <a:solidFill>
                  <a:srgbClr val="0070C0"/>
                </a:solidFill>
              </a:rPr>
              <a:t>∙exp</a:t>
            </a:r>
            <a:r>
              <a:rPr lang="de-DE" dirty="0">
                <a:solidFill>
                  <a:srgbClr val="0070C0"/>
                </a:solidFill>
              </a:rPr>
              <a:t>(j</a:t>
            </a:r>
            <a:r>
              <a:rPr lang="el-GR" dirty="0">
                <a:solidFill>
                  <a:srgbClr val="0070C0"/>
                </a:solidFill>
              </a:rPr>
              <a:t>ω</a:t>
            </a:r>
            <a:r>
              <a:rPr lang="de-DE" dirty="0">
                <a:solidFill>
                  <a:srgbClr val="0070C0"/>
                </a:solidFill>
              </a:rPr>
              <a:t>t+</a:t>
            </a:r>
            <a:r>
              <a:rPr lang="el-GR" dirty="0">
                <a:solidFill>
                  <a:srgbClr val="0070C0"/>
                </a:solidFill>
              </a:rPr>
              <a:t>ϕ</a:t>
            </a:r>
            <a:r>
              <a:rPr lang="de-DE" baseline="-25000" dirty="0">
                <a:solidFill>
                  <a:srgbClr val="0070C0"/>
                </a:solidFill>
              </a:rPr>
              <a:t>u</a:t>
            </a:r>
            <a:r>
              <a:rPr lang="de-DE" dirty="0">
                <a:solidFill>
                  <a:srgbClr val="0070C0"/>
                </a:solidFill>
              </a:rPr>
              <a:t>)     und     I</a:t>
            </a:r>
            <a:r>
              <a:rPr lang="de-DE" baseline="-25000" dirty="0">
                <a:solidFill>
                  <a:srgbClr val="0070C0"/>
                </a:solidFill>
              </a:rPr>
              <a:t>C</a:t>
            </a:r>
            <a:r>
              <a:rPr lang="de-DE" dirty="0">
                <a:solidFill>
                  <a:srgbClr val="0070C0"/>
                </a:solidFill>
              </a:rPr>
              <a:t>(t) = </a:t>
            </a:r>
            <a:r>
              <a:rPr lang="de-DE" dirty="0" err="1">
                <a:solidFill>
                  <a:srgbClr val="0070C0"/>
                </a:solidFill>
              </a:rPr>
              <a:t>Î</a:t>
            </a:r>
            <a:r>
              <a:rPr lang="de-DE" baseline="-25000" dirty="0" err="1">
                <a:solidFill>
                  <a:srgbClr val="0070C0"/>
                </a:solidFill>
              </a:rPr>
              <a:t>C</a:t>
            </a:r>
            <a:r>
              <a:rPr lang="de-DE" dirty="0" err="1">
                <a:solidFill>
                  <a:srgbClr val="0070C0"/>
                </a:solidFill>
              </a:rPr>
              <a:t>∙exp</a:t>
            </a:r>
            <a:r>
              <a:rPr lang="de-DE" dirty="0">
                <a:solidFill>
                  <a:srgbClr val="0070C0"/>
                </a:solidFill>
              </a:rPr>
              <a:t>(j</a:t>
            </a:r>
            <a:r>
              <a:rPr lang="el-GR" dirty="0">
                <a:solidFill>
                  <a:srgbClr val="0070C0"/>
                </a:solidFill>
              </a:rPr>
              <a:t>ω</a:t>
            </a:r>
            <a:r>
              <a:rPr lang="de-DE" dirty="0">
                <a:solidFill>
                  <a:srgbClr val="0070C0"/>
                </a:solidFill>
              </a:rPr>
              <a:t>t+</a:t>
            </a:r>
            <a:r>
              <a:rPr lang="el-GR" dirty="0">
                <a:solidFill>
                  <a:srgbClr val="0070C0"/>
                </a:solidFill>
              </a:rPr>
              <a:t>ϕ</a:t>
            </a:r>
            <a:r>
              <a:rPr lang="de-DE" baseline="-25000" dirty="0">
                <a:solidFill>
                  <a:srgbClr val="0070C0"/>
                </a:solidFill>
              </a:rPr>
              <a:t>i</a:t>
            </a:r>
            <a:r>
              <a:rPr lang="de-DE" dirty="0">
                <a:solidFill>
                  <a:srgbClr val="0070C0"/>
                </a:solidFill>
              </a:rPr>
              <a:t>)</a:t>
            </a:r>
          </a:p>
          <a:p>
            <a:endParaRPr lang="de-DE" dirty="0">
              <a:solidFill>
                <a:srgbClr val="0070C0"/>
              </a:solidFill>
            </a:endParaRPr>
          </a:p>
          <a:p>
            <a:r>
              <a:rPr lang="de-DE" dirty="0">
                <a:solidFill>
                  <a:srgbClr val="0070C0"/>
                </a:solidFill>
              </a:rPr>
              <a:t>Daher:  </a:t>
            </a:r>
            <a:r>
              <a:rPr lang="de-DE" dirty="0" err="1">
                <a:solidFill>
                  <a:srgbClr val="0070C0"/>
                </a:solidFill>
              </a:rPr>
              <a:t>C∙dU</a:t>
            </a:r>
            <a:r>
              <a:rPr lang="de-DE" baseline="-25000" dirty="0" err="1">
                <a:solidFill>
                  <a:srgbClr val="0070C0"/>
                </a:solidFill>
              </a:rPr>
              <a:t>C</a:t>
            </a:r>
            <a:r>
              <a:rPr lang="de-DE" dirty="0">
                <a:solidFill>
                  <a:srgbClr val="0070C0"/>
                </a:solidFill>
              </a:rPr>
              <a:t>/</a:t>
            </a:r>
            <a:r>
              <a:rPr lang="de-DE" dirty="0" err="1">
                <a:solidFill>
                  <a:srgbClr val="0070C0"/>
                </a:solidFill>
              </a:rPr>
              <a:t>dt</a:t>
            </a:r>
            <a:r>
              <a:rPr lang="de-DE" dirty="0">
                <a:solidFill>
                  <a:srgbClr val="0070C0"/>
                </a:solidFill>
              </a:rPr>
              <a:t> = C j</a:t>
            </a:r>
            <a:r>
              <a:rPr lang="el-GR" dirty="0">
                <a:solidFill>
                  <a:srgbClr val="0070C0"/>
                </a:solidFill>
              </a:rPr>
              <a:t>ω</a:t>
            </a:r>
            <a:r>
              <a:rPr lang="de-DE" dirty="0">
                <a:solidFill>
                  <a:srgbClr val="0070C0"/>
                </a:solidFill>
              </a:rPr>
              <a:t> U</a:t>
            </a:r>
            <a:r>
              <a:rPr lang="de-DE" baseline="-25000" dirty="0">
                <a:solidFill>
                  <a:srgbClr val="0070C0"/>
                </a:solidFill>
              </a:rPr>
              <a:t>C </a:t>
            </a:r>
            <a:r>
              <a:rPr lang="de-DE" dirty="0">
                <a:solidFill>
                  <a:srgbClr val="0070C0"/>
                </a:solidFill>
              </a:rPr>
              <a:t>(t) = j</a:t>
            </a:r>
            <a:r>
              <a:rPr lang="el-GR" dirty="0">
                <a:solidFill>
                  <a:srgbClr val="0070C0"/>
                </a:solidFill>
              </a:rPr>
              <a:t>ω</a:t>
            </a:r>
            <a:r>
              <a:rPr lang="de-DE" dirty="0">
                <a:solidFill>
                  <a:srgbClr val="0070C0"/>
                </a:solidFill>
              </a:rPr>
              <a:t>C U</a:t>
            </a:r>
            <a:r>
              <a:rPr lang="de-DE" baseline="-25000" dirty="0">
                <a:solidFill>
                  <a:srgbClr val="0070C0"/>
                </a:solidFill>
              </a:rPr>
              <a:t>C </a:t>
            </a:r>
            <a:r>
              <a:rPr lang="de-DE" dirty="0">
                <a:solidFill>
                  <a:srgbClr val="0070C0"/>
                </a:solidFill>
              </a:rPr>
              <a:t>(t) ;                                 und     </a:t>
            </a:r>
            <a:r>
              <a:rPr lang="de-DE" dirty="0" err="1">
                <a:solidFill>
                  <a:srgbClr val="0070C0"/>
                </a:solidFill>
              </a:rPr>
              <a:t>L∙dI</a:t>
            </a:r>
            <a:r>
              <a:rPr lang="de-DE" baseline="-25000" dirty="0" err="1">
                <a:solidFill>
                  <a:srgbClr val="0070C0"/>
                </a:solidFill>
              </a:rPr>
              <a:t>L</a:t>
            </a:r>
            <a:r>
              <a:rPr lang="de-DE" baseline="-25000" dirty="0">
                <a:solidFill>
                  <a:srgbClr val="0070C0"/>
                </a:solidFill>
              </a:rPr>
              <a:t> </a:t>
            </a:r>
            <a:r>
              <a:rPr lang="de-DE" dirty="0">
                <a:solidFill>
                  <a:srgbClr val="0070C0"/>
                </a:solidFill>
              </a:rPr>
              <a:t>/</a:t>
            </a:r>
            <a:r>
              <a:rPr lang="de-DE" dirty="0" err="1">
                <a:solidFill>
                  <a:srgbClr val="0070C0"/>
                </a:solidFill>
              </a:rPr>
              <a:t>dt</a:t>
            </a:r>
            <a:r>
              <a:rPr lang="de-DE" dirty="0">
                <a:solidFill>
                  <a:srgbClr val="0070C0"/>
                </a:solidFill>
              </a:rPr>
              <a:t> = </a:t>
            </a:r>
            <a:r>
              <a:rPr lang="de-DE" dirty="0" err="1">
                <a:solidFill>
                  <a:srgbClr val="0070C0"/>
                </a:solidFill>
              </a:rPr>
              <a:t>L∙j</a:t>
            </a:r>
            <a:r>
              <a:rPr lang="el-GR" dirty="0">
                <a:solidFill>
                  <a:srgbClr val="0070C0"/>
                </a:solidFill>
              </a:rPr>
              <a:t>ω</a:t>
            </a:r>
            <a:r>
              <a:rPr lang="de-DE" dirty="0">
                <a:solidFill>
                  <a:srgbClr val="0070C0"/>
                </a:solidFill>
              </a:rPr>
              <a:t> I</a:t>
            </a:r>
            <a:r>
              <a:rPr lang="de-DE" baseline="-25000" dirty="0">
                <a:solidFill>
                  <a:srgbClr val="0070C0"/>
                </a:solidFill>
              </a:rPr>
              <a:t>L </a:t>
            </a:r>
            <a:r>
              <a:rPr lang="de-DE" dirty="0">
                <a:solidFill>
                  <a:srgbClr val="0070C0"/>
                </a:solidFill>
              </a:rPr>
              <a:t>(t) = j</a:t>
            </a:r>
            <a:r>
              <a:rPr lang="el-GR" dirty="0">
                <a:solidFill>
                  <a:srgbClr val="0070C0"/>
                </a:solidFill>
              </a:rPr>
              <a:t>ω</a:t>
            </a:r>
            <a:r>
              <a:rPr lang="de-DE" dirty="0">
                <a:solidFill>
                  <a:srgbClr val="0070C0"/>
                </a:solidFill>
              </a:rPr>
              <a:t>L I</a:t>
            </a:r>
            <a:r>
              <a:rPr lang="de-DE" baseline="-25000" dirty="0">
                <a:solidFill>
                  <a:srgbClr val="0070C0"/>
                </a:solidFill>
              </a:rPr>
              <a:t>L </a:t>
            </a:r>
            <a:r>
              <a:rPr lang="de-DE" dirty="0">
                <a:solidFill>
                  <a:srgbClr val="0070C0"/>
                </a:solidFill>
              </a:rPr>
              <a:t>(t)</a:t>
            </a:r>
          </a:p>
          <a:p>
            <a:endParaRPr lang="de-DE" dirty="0">
              <a:solidFill>
                <a:srgbClr val="0070C0"/>
              </a:solidFill>
            </a:endParaRPr>
          </a:p>
          <a:p>
            <a:r>
              <a:rPr lang="de-DE" dirty="0">
                <a:solidFill>
                  <a:srgbClr val="0070C0"/>
                </a:solidFill>
              </a:rPr>
              <a:t>Impedanzen:    X</a:t>
            </a:r>
            <a:r>
              <a:rPr lang="de-DE" baseline="-25000" dirty="0">
                <a:solidFill>
                  <a:srgbClr val="0070C0"/>
                </a:solidFill>
              </a:rPr>
              <a:t>C </a:t>
            </a:r>
            <a:r>
              <a:rPr lang="de-DE" dirty="0">
                <a:solidFill>
                  <a:srgbClr val="0070C0"/>
                </a:solidFill>
              </a:rPr>
              <a:t>= U</a:t>
            </a:r>
            <a:r>
              <a:rPr lang="de-DE" baseline="-25000" dirty="0">
                <a:solidFill>
                  <a:srgbClr val="0070C0"/>
                </a:solidFill>
              </a:rPr>
              <a:t>C</a:t>
            </a:r>
            <a:r>
              <a:rPr lang="de-DE" dirty="0">
                <a:solidFill>
                  <a:srgbClr val="0070C0"/>
                </a:solidFill>
              </a:rPr>
              <a:t>/I</a:t>
            </a:r>
            <a:r>
              <a:rPr lang="de-DE" baseline="-25000" dirty="0">
                <a:solidFill>
                  <a:srgbClr val="0070C0"/>
                </a:solidFill>
              </a:rPr>
              <a:t>C </a:t>
            </a:r>
            <a:r>
              <a:rPr lang="de-DE" dirty="0">
                <a:solidFill>
                  <a:srgbClr val="0070C0"/>
                </a:solidFill>
              </a:rPr>
              <a:t>= 1/(j</a:t>
            </a:r>
            <a:r>
              <a:rPr lang="el-GR" dirty="0">
                <a:solidFill>
                  <a:srgbClr val="0070C0"/>
                </a:solidFill>
              </a:rPr>
              <a:t>ω</a:t>
            </a:r>
            <a:r>
              <a:rPr lang="de-DE" dirty="0">
                <a:solidFill>
                  <a:srgbClr val="0070C0"/>
                </a:solidFill>
              </a:rPr>
              <a:t>C) ;                                             und     X</a:t>
            </a:r>
            <a:r>
              <a:rPr lang="de-DE" baseline="-25000" dirty="0">
                <a:solidFill>
                  <a:srgbClr val="0070C0"/>
                </a:solidFill>
              </a:rPr>
              <a:t>L </a:t>
            </a:r>
            <a:r>
              <a:rPr lang="de-DE" dirty="0">
                <a:solidFill>
                  <a:srgbClr val="0070C0"/>
                </a:solidFill>
              </a:rPr>
              <a:t>= U</a:t>
            </a:r>
            <a:r>
              <a:rPr lang="de-DE" baseline="-25000" dirty="0">
                <a:solidFill>
                  <a:srgbClr val="0070C0"/>
                </a:solidFill>
              </a:rPr>
              <a:t>L</a:t>
            </a:r>
            <a:r>
              <a:rPr lang="de-DE" dirty="0">
                <a:solidFill>
                  <a:srgbClr val="0070C0"/>
                </a:solidFill>
              </a:rPr>
              <a:t>/I</a:t>
            </a:r>
            <a:r>
              <a:rPr lang="de-DE" baseline="-25000" dirty="0">
                <a:solidFill>
                  <a:srgbClr val="0070C0"/>
                </a:solidFill>
              </a:rPr>
              <a:t>L</a:t>
            </a:r>
            <a:r>
              <a:rPr lang="de-DE" dirty="0">
                <a:solidFill>
                  <a:srgbClr val="0070C0"/>
                </a:solidFill>
              </a:rPr>
              <a:t> = j</a:t>
            </a:r>
            <a:r>
              <a:rPr lang="el-GR" dirty="0">
                <a:solidFill>
                  <a:srgbClr val="0070C0"/>
                </a:solidFill>
              </a:rPr>
              <a:t>ω</a:t>
            </a:r>
            <a:r>
              <a:rPr lang="de-DE" dirty="0">
                <a:solidFill>
                  <a:srgbClr val="0070C0"/>
                </a:solidFill>
              </a:rPr>
              <a:t>L I</a:t>
            </a:r>
            <a:r>
              <a:rPr lang="de-DE" baseline="-25000" dirty="0">
                <a:solidFill>
                  <a:srgbClr val="0070C0"/>
                </a:solidFill>
              </a:rPr>
              <a:t>L</a:t>
            </a:r>
            <a:endParaRPr lang="de-DE" dirty="0">
              <a:solidFill>
                <a:srgbClr val="0070C0"/>
              </a:solidFill>
            </a:endParaRPr>
          </a:p>
          <a:p>
            <a:endParaRPr lang="de-DE" dirty="0">
              <a:solidFill>
                <a:srgbClr val="0070C0"/>
              </a:solidFill>
            </a:endParaRPr>
          </a:p>
          <a:p>
            <a:r>
              <a:rPr lang="de-DE" dirty="0">
                <a:solidFill>
                  <a:srgbClr val="0070C0"/>
                </a:solidFill>
              </a:rPr>
              <a:t>Messung: nur Realteil: u(t) = Re{U(t)} = </a:t>
            </a:r>
            <a:r>
              <a:rPr lang="de-DE" dirty="0" err="1">
                <a:solidFill>
                  <a:srgbClr val="0070C0"/>
                </a:solidFill>
              </a:rPr>
              <a:t>Û∙cos</a:t>
            </a:r>
            <a:r>
              <a:rPr lang="de-DE" dirty="0">
                <a:solidFill>
                  <a:srgbClr val="0070C0"/>
                </a:solidFill>
              </a:rPr>
              <a:t>(</a:t>
            </a:r>
            <a:r>
              <a:rPr lang="el-GR" dirty="0">
                <a:solidFill>
                  <a:srgbClr val="0070C0"/>
                </a:solidFill>
              </a:rPr>
              <a:t>ω</a:t>
            </a:r>
            <a:r>
              <a:rPr lang="de-DE" dirty="0">
                <a:solidFill>
                  <a:srgbClr val="0070C0"/>
                </a:solidFill>
              </a:rPr>
              <a:t>t+</a:t>
            </a:r>
            <a:r>
              <a:rPr lang="el-GR" dirty="0">
                <a:solidFill>
                  <a:srgbClr val="0070C0"/>
                </a:solidFill>
              </a:rPr>
              <a:t>ϕ</a:t>
            </a:r>
            <a:r>
              <a:rPr lang="de-DE" baseline="-25000" dirty="0">
                <a:solidFill>
                  <a:srgbClr val="0070C0"/>
                </a:solidFill>
              </a:rPr>
              <a:t>u</a:t>
            </a:r>
            <a:r>
              <a:rPr lang="de-DE" dirty="0">
                <a:solidFill>
                  <a:srgbClr val="0070C0"/>
                </a:solidFill>
              </a:rPr>
              <a:t>)   und     i(t) = Re{I(t)} = </a:t>
            </a:r>
            <a:r>
              <a:rPr lang="de-DE" dirty="0" err="1">
                <a:solidFill>
                  <a:srgbClr val="0070C0"/>
                </a:solidFill>
              </a:rPr>
              <a:t>Î∙cos</a:t>
            </a:r>
            <a:r>
              <a:rPr lang="de-DE" dirty="0">
                <a:solidFill>
                  <a:srgbClr val="0070C0"/>
                </a:solidFill>
              </a:rPr>
              <a:t>(</a:t>
            </a:r>
            <a:r>
              <a:rPr lang="el-GR" dirty="0">
                <a:solidFill>
                  <a:srgbClr val="0070C0"/>
                </a:solidFill>
              </a:rPr>
              <a:t>ω</a:t>
            </a:r>
            <a:r>
              <a:rPr lang="de-DE" dirty="0">
                <a:solidFill>
                  <a:srgbClr val="0070C0"/>
                </a:solidFill>
              </a:rPr>
              <a:t>t+</a:t>
            </a:r>
            <a:r>
              <a:rPr lang="el-GR" dirty="0">
                <a:solidFill>
                  <a:srgbClr val="0070C0"/>
                </a:solidFill>
              </a:rPr>
              <a:t>ϕ</a:t>
            </a:r>
            <a:r>
              <a:rPr lang="de-DE" baseline="-25000" dirty="0">
                <a:solidFill>
                  <a:srgbClr val="0070C0"/>
                </a:solidFill>
              </a:rPr>
              <a:t>i</a:t>
            </a:r>
            <a:r>
              <a:rPr lang="de-DE" dirty="0">
                <a:solidFill>
                  <a:srgbClr val="0070C0"/>
                </a:solidFill>
              </a:rPr>
              <a:t>) </a:t>
            </a:r>
          </a:p>
          <a:p>
            <a:endParaRPr lang="de-DE" dirty="0">
              <a:solidFill>
                <a:srgbClr val="0070C0"/>
              </a:solidFill>
            </a:endParaRPr>
          </a:p>
          <a:p>
            <a:endParaRPr lang="de-DE" dirty="0">
              <a:solidFill>
                <a:srgbClr val="0070C0"/>
              </a:solidFill>
            </a:endParaRPr>
          </a:p>
          <a:p>
            <a:r>
              <a:rPr lang="de-DE" dirty="0"/>
              <a:t>Randbedingungen für die Messung eines komplexen Leitwertes oder einer komplexen Übertragungsfunktion?</a:t>
            </a:r>
          </a:p>
          <a:p>
            <a:endParaRPr lang="de-DE" dirty="0">
              <a:solidFill>
                <a:srgbClr val="0070C0"/>
              </a:solidFill>
            </a:endParaRPr>
          </a:p>
          <a:p>
            <a:r>
              <a:rPr lang="de-DE" dirty="0">
                <a:solidFill>
                  <a:srgbClr val="0070C0"/>
                </a:solidFill>
              </a:rPr>
              <a:t>Messung muss bei rein sinusförmiger Anregung und Ausgangsgröße erfolgen (eingeschwungener Zustand)</a:t>
            </a:r>
          </a:p>
          <a:p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104920" y="359350"/>
            <a:ext cx="11314546" cy="7182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/>
              <a:t>Zeitkontinuierliche LZI-Systeme in </a:t>
            </a:r>
            <a:r>
              <a:rPr lang="de-DE" b="1" i="1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159931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800" y="365125"/>
            <a:ext cx="10515600" cy="1085974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LZI-Systeme in s, Definitionen + Eigenschaften</a:t>
            </a:r>
            <a:br>
              <a:rPr lang="de-DE" dirty="0"/>
            </a:br>
            <a:r>
              <a:rPr lang="de-DE" dirty="0"/>
              <a:t>      </a:t>
            </a:r>
            <a:r>
              <a:rPr lang="de-DE" sz="3600" dirty="0"/>
              <a:t>(zeitdiskrete Systeme werden in z=</a:t>
            </a:r>
            <a:r>
              <a:rPr lang="de-DE" sz="3600" dirty="0" err="1"/>
              <a:t>e</a:t>
            </a:r>
            <a:r>
              <a:rPr lang="de-DE" sz="3600" baseline="30000" dirty="0" err="1"/>
              <a:t>sT</a:t>
            </a:r>
            <a:r>
              <a:rPr lang="de-DE" sz="3600" dirty="0"/>
              <a:t>=</a:t>
            </a:r>
            <a:r>
              <a:rPr lang="de-DE" sz="3600" dirty="0" err="1"/>
              <a:t>e</a:t>
            </a:r>
            <a:r>
              <a:rPr lang="de-DE" sz="3600" baseline="30000" dirty="0" err="1"/>
              <a:t>j</a:t>
            </a:r>
            <a:r>
              <a:rPr lang="el-GR" sz="3600" baseline="30000" dirty="0"/>
              <a:t>ω</a:t>
            </a:r>
            <a:r>
              <a:rPr lang="de-DE" sz="3600" baseline="30000" dirty="0"/>
              <a:t>T</a:t>
            </a:r>
            <a:r>
              <a:rPr lang="de-DE" sz="3600" dirty="0"/>
              <a:t> modelliert)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31800" y="1909299"/>
            <a:ext cx="1094357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Wann ist ein System linear? "Einfache" (nicht formal exakte) Definition:</a:t>
            </a:r>
          </a:p>
          <a:p>
            <a:endParaRPr lang="de-DE" dirty="0">
              <a:solidFill>
                <a:srgbClr val="0070C0"/>
              </a:solidFill>
            </a:endParaRPr>
          </a:p>
          <a:p>
            <a:r>
              <a:rPr lang="de-DE" dirty="0">
                <a:solidFill>
                  <a:srgbClr val="0070C0"/>
                </a:solidFill>
              </a:rPr>
              <a:t>Bei Anregung mit reine Sinusschwingung, muss eine reine Sinusschwingung gleicher Frequenz heraus kommen.</a:t>
            </a:r>
          </a:p>
          <a:p>
            <a:endParaRPr lang="de-DE" dirty="0">
              <a:solidFill>
                <a:srgbClr val="0070C0"/>
              </a:solidFill>
            </a:endParaRPr>
          </a:p>
          <a:p>
            <a:r>
              <a:rPr lang="de-DE" dirty="0">
                <a:solidFill>
                  <a:srgbClr val="0070C0"/>
                </a:solidFill>
              </a:rPr>
              <a:t>Auch Offset verboten (ist Frequenz 0). Differenzieren und Integrieren erlaubt, Potenzen ≠ 1 nicht erlaubt: x</a:t>
            </a:r>
            <a:r>
              <a:rPr lang="de-DE" baseline="30000" dirty="0">
                <a:solidFill>
                  <a:srgbClr val="FF0000"/>
                </a:solidFill>
              </a:rPr>
              <a:t>2</a:t>
            </a:r>
            <a:r>
              <a:rPr lang="de-DE" dirty="0">
                <a:solidFill>
                  <a:srgbClr val="0070C0"/>
                </a:solidFill>
              </a:rPr>
              <a:t>, y</a:t>
            </a:r>
            <a:r>
              <a:rPr lang="de-DE" baseline="30000" dirty="0">
                <a:solidFill>
                  <a:srgbClr val="FF0000"/>
                </a:solidFill>
              </a:rPr>
              <a:t>3/2</a:t>
            </a:r>
            <a:r>
              <a:rPr lang="de-DE" dirty="0">
                <a:solidFill>
                  <a:srgbClr val="0070C0"/>
                </a:solidFill>
              </a:rPr>
              <a:t>, …</a:t>
            </a:r>
          </a:p>
          <a:p>
            <a:endParaRPr lang="de-DE" dirty="0">
              <a:solidFill>
                <a:srgbClr val="0070C0"/>
              </a:solidFill>
            </a:endParaRPr>
          </a:p>
          <a:p>
            <a:endParaRPr lang="de-DE" dirty="0"/>
          </a:p>
          <a:p>
            <a:r>
              <a:rPr lang="de-DE" dirty="0"/>
              <a:t>LZI steht für linear und zeitinvariant (engl. LTI):  </a:t>
            </a:r>
            <a:r>
              <a:rPr lang="de-DE" dirty="0">
                <a:solidFill>
                  <a:srgbClr val="0070C0"/>
                </a:solidFill>
              </a:rPr>
              <a:t>Impulsantwort ändert sich nicht mit der Zeit</a:t>
            </a:r>
          </a:p>
          <a:p>
            <a:endParaRPr lang="de-DE" dirty="0">
              <a:solidFill>
                <a:srgbClr val="0070C0"/>
              </a:solidFill>
            </a:endParaRPr>
          </a:p>
          <a:p>
            <a:endParaRPr lang="de-DE" dirty="0"/>
          </a:p>
          <a:p>
            <a:r>
              <a:rPr lang="de-DE" dirty="0"/>
              <a:t>Wir setzen bei LZI-Systemen s=j</a:t>
            </a:r>
            <a:r>
              <a:rPr lang="el-GR" dirty="0"/>
              <a:t>ω</a:t>
            </a:r>
            <a:r>
              <a:rPr lang="de-DE" dirty="0"/>
              <a:t>, also X</a:t>
            </a:r>
            <a:r>
              <a:rPr lang="de-DE" baseline="-25000" dirty="0"/>
              <a:t>L</a:t>
            </a:r>
            <a:r>
              <a:rPr lang="de-DE" dirty="0"/>
              <a:t>=sL statt j</a:t>
            </a:r>
            <a:r>
              <a:rPr lang="el-GR" dirty="0"/>
              <a:t>ω</a:t>
            </a:r>
            <a:r>
              <a:rPr lang="de-DE" dirty="0"/>
              <a:t>L. Warum ist diese kleine Änderung ein großer Vorteil?:</a:t>
            </a:r>
          </a:p>
          <a:p>
            <a:endParaRPr lang="de-DE" dirty="0"/>
          </a:p>
          <a:p>
            <a:r>
              <a:rPr lang="de-DE" dirty="0">
                <a:solidFill>
                  <a:srgbClr val="0070C0"/>
                </a:solidFill>
              </a:rPr>
              <a:t>Mit den Übertragungsfunktionen in s können wir die wichtigen Pole und Nullstellen berechnen</a:t>
            </a:r>
          </a:p>
          <a:p>
            <a:endParaRPr lang="de-DE" dirty="0"/>
          </a:p>
          <a:p>
            <a:endParaRPr lang="de-DE" dirty="0">
              <a:solidFill>
                <a:srgbClr val="0070C0"/>
              </a:solidFill>
            </a:endParaRPr>
          </a:p>
          <a:p>
            <a:r>
              <a:rPr lang="de-DE" dirty="0">
                <a:solidFill>
                  <a:srgbClr val="0070C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8091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25016" y="117693"/>
            <a:ext cx="1145504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Wie entstehen die Differentialgleichungen (</a:t>
            </a:r>
            <a:r>
              <a:rPr lang="de-DE" dirty="0" err="1"/>
              <a:t>DGLn</a:t>
            </a:r>
            <a:r>
              <a:rPr lang="de-DE" dirty="0"/>
              <a:t>) aus den LZI-Systemen?</a:t>
            </a:r>
          </a:p>
          <a:p>
            <a:endParaRPr lang="de-DE" dirty="0"/>
          </a:p>
          <a:p>
            <a:r>
              <a:rPr lang="de-DE" dirty="0"/>
              <a:t> </a:t>
            </a:r>
            <a:r>
              <a:rPr lang="de-DE" dirty="0">
                <a:solidFill>
                  <a:srgbClr val="0070C0"/>
                </a:solidFill>
              </a:rPr>
              <a:t>Durch mehrfaches Auftreten der Grundgleichungen I</a:t>
            </a:r>
            <a:r>
              <a:rPr lang="de-DE" baseline="-25000" dirty="0">
                <a:solidFill>
                  <a:srgbClr val="0070C0"/>
                </a:solidFill>
              </a:rPr>
              <a:t>C</a:t>
            </a:r>
            <a:r>
              <a:rPr lang="de-DE" dirty="0">
                <a:solidFill>
                  <a:srgbClr val="0070C0"/>
                </a:solidFill>
              </a:rPr>
              <a:t> = C∙U'</a:t>
            </a:r>
            <a:r>
              <a:rPr lang="de-DE" baseline="-25000" dirty="0">
                <a:solidFill>
                  <a:srgbClr val="0070C0"/>
                </a:solidFill>
              </a:rPr>
              <a:t>C</a:t>
            </a:r>
            <a:r>
              <a:rPr lang="de-DE" dirty="0">
                <a:solidFill>
                  <a:srgbClr val="0070C0"/>
                </a:solidFill>
              </a:rPr>
              <a:t>   und  U</a:t>
            </a:r>
            <a:r>
              <a:rPr lang="de-DE" baseline="-25000" dirty="0">
                <a:solidFill>
                  <a:srgbClr val="0070C0"/>
                </a:solidFill>
              </a:rPr>
              <a:t>L</a:t>
            </a:r>
            <a:r>
              <a:rPr lang="de-DE" dirty="0">
                <a:solidFill>
                  <a:srgbClr val="0070C0"/>
                </a:solidFill>
              </a:rPr>
              <a:t> = </a:t>
            </a:r>
            <a:r>
              <a:rPr lang="de-DE" dirty="0" err="1">
                <a:solidFill>
                  <a:srgbClr val="0070C0"/>
                </a:solidFill>
              </a:rPr>
              <a:t>L∙dI'</a:t>
            </a:r>
            <a:r>
              <a:rPr lang="de-DE" baseline="-25000" dirty="0" err="1">
                <a:solidFill>
                  <a:srgbClr val="0070C0"/>
                </a:solidFill>
              </a:rPr>
              <a:t>L</a:t>
            </a:r>
            <a:r>
              <a:rPr lang="de-DE" dirty="0">
                <a:solidFill>
                  <a:srgbClr val="0070C0"/>
                </a:solidFill>
              </a:rPr>
              <a:t> in Maschengleichungen</a:t>
            </a:r>
            <a:endParaRPr lang="de-DE" dirty="0"/>
          </a:p>
          <a:p>
            <a:endParaRPr lang="de-DE" dirty="0">
              <a:solidFill>
                <a:srgbClr val="7030A0"/>
              </a:solidFill>
            </a:endParaRPr>
          </a:p>
          <a:p>
            <a:endParaRPr lang="de-DE" dirty="0">
              <a:solidFill>
                <a:srgbClr val="7030A0"/>
              </a:solidFill>
            </a:endParaRPr>
          </a:p>
          <a:p>
            <a:r>
              <a:rPr lang="de-DE" dirty="0"/>
              <a:t>Zeitbereichs-Differentialgleichungen eines LZI-Systems </a:t>
            </a:r>
            <a:r>
              <a:rPr lang="de-DE" dirty="0">
                <a:sym typeface="Wingdings" panose="05000000000000000000" pitchFamily="2" charset="2"/>
              </a:rPr>
              <a:t> Laplace Transformierte:</a:t>
            </a:r>
            <a:endParaRPr lang="de-DE" dirty="0">
              <a:solidFill>
                <a:srgbClr val="7030A0"/>
              </a:solidFill>
            </a:endParaRPr>
          </a:p>
          <a:p>
            <a:endParaRPr lang="de-DE" dirty="0">
              <a:solidFill>
                <a:srgbClr val="7030A0"/>
              </a:solidFill>
            </a:endParaRPr>
          </a:p>
          <a:p>
            <a:r>
              <a:rPr lang="de-DE" sz="2000" b="1" dirty="0">
                <a:solidFill>
                  <a:srgbClr val="7030A0"/>
                </a:solidFill>
              </a:rPr>
              <a:t>Homogene Form:  </a:t>
            </a:r>
            <a:r>
              <a:rPr lang="de-DE" dirty="0">
                <a:solidFill>
                  <a:srgbClr val="0070C0"/>
                </a:solidFill>
              </a:rPr>
              <a:t>b</a:t>
            </a:r>
            <a:r>
              <a:rPr lang="de-DE" baseline="-25000" dirty="0">
                <a:solidFill>
                  <a:srgbClr val="0070C0"/>
                </a:solidFill>
              </a:rPr>
              <a:t>0</a:t>
            </a:r>
            <a:r>
              <a:rPr lang="de-DE" dirty="0">
                <a:solidFill>
                  <a:srgbClr val="0070C0"/>
                </a:solidFill>
              </a:rPr>
              <a:t> y + b</a:t>
            </a:r>
            <a:r>
              <a:rPr lang="de-DE" baseline="-25000" dirty="0">
                <a:solidFill>
                  <a:srgbClr val="0070C0"/>
                </a:solidFill>
              </a:rPr>
              <a:t>1</a:t>
            </a:r>
            <a:r>
              <a:rPr lang="de-DE" dirty="0">
                <a:solidFill>
                  <a:srgbClr val="0070C0"/>
                </a:solidFill>
              </a:rPr>
              <a:t> y' + b</a:t>
            </a:r>
            <a:r>
              <a:rPr lang="de-DE" baseline="-25000" dirty="0">
                <a:solidFill>
                  <a:srgbClr val="0070C0"/>
                </a:solidFill>
              </a:rPr>
              <a:t>2</a:t>
            </a:r>
            <a:r>
              <a:rPr lang="de-DE" dirty="0">
                <a:solidFill>
                  <a:srgbClr val="0070C0"/>
                </a:solidFill>
              </a:rPr>
              <a:t> y'' ≡ 0  direkt lösbar mit y(t) = K</a:t>
            </a:r>
            <a:r>
              <a:rPr lang="de-DE" baseline="-25000" dirty="0">
                <a:solidFill>
                  <a:srgbClr val="0070C0"/>
                </a:solidFill>
              </a:rPr>
              <a:t>1</a:t>
            </a:r>
            <a:r>
              <a:rPr lang="de-DE" dirty="0">
                <a:solidFill>
                  <a:srgbClr val="0070C0"/>
                </a:solidFill>
              </a:rPr>
              <a:t>∙exp(s</a:t>
            </a:r>
            <a:r>
              <a:rPr lang="de-DE" baseline="-25000" dirty="0">
                <a:solidFill>
                  <a:srgbClr val="0070C0"/>
                </a:solidFill>
              </a:rPr>
              <a:t>p1</a:t>
            </a:r>
            <a:r>
              <a:rPr lang="de-DE" dirty="0">
                <a:solidFill>
                  <a:srgbClr val="0070C0"/>
                </a:solidFill>
              </a:rPr>
              <a:t>∙t) + K</a:t>
            </a:r>
            <a:r>
              <a:rPr lang="de-DE" baseline="-25000" dirty="0">
                <a:solidFill>
                  <a:srgbClr val="0070C0"/>
                </a:solidFill>
              </a:rPr>
              <a:t>2</a:t>
            </a:r>
            <a:r>
              <a:rPr lang="de-DE" dirty="0">
                <a:solidFill>
                  <a:srgbClr val="0070C0"/>
                </a:solidFill>
              </a:rPr>
              <a:t>∙exp(s</a:t>
            </a:r>
            <a:r>
              <a:rPr lang="de-DE" baseline="-25000" dirty="0">
                <a:solidFill>
                  <a:srgbClr val="0070C0"/>
                </a:solidFill>
              </a:rPr>
              <a:t>p2</a:t>
            </a:r>
            <a:r>
              <a:rPr lang="de-DE" dirty="0">
                <a:solidFill>
                  <a:srgbClr val="0070C0"/>
                </a:solidFill>
              </a:rPr>
              <a:t>∙t);    Ordnung R -&gt; s</a:t>
            </a:r>
            <a:r>
              <a:rPr lang="de-DE" baseline="-25000" dirty="0">
                <a:solidFill>
                  <a:srgbClr val="0070C0"/>
                </a:solidFill>
              </a:rPr>
              <a:t>p1</a:t>
            </a:r>
            <a:r>
              <a:rPr lang="de-DE" dirty="0">
                <a:solidFill>
                  <a:srgbClr val="0070C0"/>
                </a:solidFill>
              </a:rPr>
              <a:t> … </a:t>
            </a:r>
            <a:r>
              <a:rPr lang="de-DE" dirty="0" err="1">
                <a:solidFill>
                  <a:srgbClr val="0070C0"/>
                </a:solidFill>
              </a:rPr>
              <a:t>s</a:t>
            </a:r>
            <a:r>
              <a:rPr lang="de-DE" baseline="-25000" dirty="0" err="1">
                <a:solidFill>
                  <a:srgbClr val="0070C0"/>
                </a:solidFill>
              </a:rPr>
              <a:t>pR</a:t>
            </a:r>
            <a:r>
              <a:rPr lang="de-DE" dirty="0">
                <a:solidFill>
                  <a:srgbClr val="0070C0"/>
                </a:solidFill>
              </a:rPr>
              <a:t> </a:t>
            </a:r>
            <a:endParaRPr lang="de-DE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endParaRPr lang="de-DE" dirty="0">
              <a:solidFill>
                <a:srgbClr val="0070C0"/>
              </a:solidFill>
            </a:endParaRPr>
          </a:p>
          <a:p>
            <a:r>
              <a:rPr lang="de-DE" dirty="0">
                <a:solidFill>
                  <a:srgbClr val="0070C0"/>
                </a:solidFill>
              </a:rPr>
              <a:t>Ansatz:   y= </a:t>
            </a:r>
            <a:r>
              <a:rPr lang="de-DE" dirty="0" err="1">
                <a:solidFill>
                  <a:srgbClr val="0070C0"/>
                </a:solidFill>
              </a:rPr>
              <a:t>K∙exp</a:t>
            </a:r>
            <a:r>
              <a:rPr lang="de-DE" dirty="0">
                <a:solidFill>
                  <a:srgbClr val="0070C0"/>
                </a:solidFill>
              </a:rPr>
              <a:t>(</a:t>
            </a:r>
            <a:r>
              <a:rPr lang="de-DE" dirty="0" err="1">
                <a:solidFill>
                  <a:srgbClr val="0070C0"/>
                </a:solidFill>
              </a:rPr>
              <a:t>s∙t</a:t>
            </a:r>
            <a:r>
              <a:rPr lang="de-DE" dirty="0">
                <a:solidFill>
                  <a:srgbClr val="0070C0"/>
                </a:solidFill>
              </a:rPr>
              <a:t>)    liefert    b</a:t>
            </a:r>
            <a:r>
              <a:rPr lang="de-DE" baseline="-25000" dirty="0">
                <a:solidFill>
                  <a:srgbClr val="0070C0"/>
                </a:solidFill>
              </a:rPr>
              <a:t>0</a:t>
            </a:r>
            <a:r>
              <a:rPr lang="de-DE" dirty="0">
                <a:solidFill>
                  <a:srgbClr val="0070C0"/>
                </a:solidFill>
              </a:rPr>
              <a:t> + b</a:t>
            </a:r>
            <a:r>
              <a:rPr lang="de-DE" baseline="-25000" dirty="0">
                <a:solidFill>
                  <a:srgbClr val="0070C0"/>
                </a:solidFill>
              </a:rPr>
              <a:t>1</a:t>
            </a:r>
            <a:r>
              <a:rPr lang="de-DE" dirty="0">
                <a:solidFill>
                  <a:srgbClr val="0070C0"/>
                </a:solidFill>
              </a:rPr>
              <a:t> s + b</a:t>
            </a:r>
            <a:r>
              <a:rPr lang="de-DE" baseline="-25000" dirty="0">
                <a:solidFill>
                  <a:srgbClr val="0070C0"/>
                </a:solidFill>
              </a:rPr>
              <a:t>2</a:t>
            </a:r>
            <a:r>
              <a:rPr lang="de-DE" dirty="0">
                <a:solidFill>
                  <a:srgbClr val="0070C0"/>
                </a:solidFill>
              </a:rPr>
              <a:t> s</a:t>
            </a:r>
            <a:r>
              <a:rPr lang="de-DE" baseline="30000" dirty="0">
                <a:solidFill>
                  <a:srgbClr val="0070C0"/>
                </a:solidFill>
              </a:rPr>
              <a:t>2</a:t>
            </a:r>
            <a:r>
              <a:rPr lang="de-DE" dirty="0">
                <a:solidFill>
                  <a:srgbClr val="0070C0"/>
                </a:solidFill>
              </a:rPr>
              <a:t> = 0     =&gt;   Nullstellen s</a:t>
            </a:r>
            <a:r>
              <a:rPr lang="de-DE" baseline="-25000" dirty="0">
                <a:solidFill>
                  <a:srgbClr val="0070C0"/>
                </a:solidFill>
              </a:rPr>
              <a:t>p1</a:t>
            </a:r>
            <a:r>
              <a:rPr lang="de-DE" dirty="0">
                <a:solidFill>
                  <a:srgbClr val="0070C0"/>
                </a:solidFill>
              </a:rPr>
              <a:t>∙, s</a:t>
            </a:r>
            <a:r>
              <a:rPr lang="de-DE" baseline="-25000" dirty="0">
                <a:solidFill>
                  <a:srgbClr val="0070C0"/>
                </a:solidFill>
              </a:rPr>
              <a:t>p2</a:t>
            </a:r>
            <a:r>
              <a:rPr lang="de-DE" dirty="0">
                <a:solidFill>
                  <a:srgbClr val="0070C0"/>
                </a:solidFill>
              </a:rPr>
              <a:t>∙ </a:t>
            </a:r>
          </a:p>
          <a:p>
            <a:endParaRPr lang="de-DE" dirty="0">
              <a:solidFill>
                <a:srgbClr val="0070C0"/>
              </a:solidFill>
            </a:endParaRPr>
          </a:p>
          <a:p>
            <a:r>
              <a:rPr lang="de-DE" dirty="0">
                <a:solidFill>
                  <a:srgbClr val="0070C0"/>
                </a:solidFill>
              </a:rPr>
              <a:t>Lösung der DGL:  y(t) = K</a:t>
            </a:r>
            <a:r>
              <a:rPr lang="de-DE" baseline="-25000" dirty="0">
                <a:solidFill>
                  <a:srgbClr val="0070C0"/>
                </a:solidFill>
              </a:rPr>
              <a:t>1</a:t>
            </a:r>
            <a:r>
              <a:rPr lang="de-DE" dirty="0">
                <a:solidFill>
                  <a:srgbClr val="0070C0"/>
                </a:solidFill>
              </a:rPr>
              <a:t>∙exp(s</a:t>
            </a:r>
            <a:r>
              <a:rPr lang="de-DE" baseline="-25000" dirty="0">
                <a:solidFill>
                  <a:srgbClr val="0070C0"/>
                </a:solidFill>
              </a:rPr>
              <a:t>p1</a:t>
            </a:r>
            <a:r>
              <a:rPr lang="de-DE" dirty="0">
                <a:solidFill>
                  <a:srgbClr val="0070C0"/>
                </a:solidFill>
              </a:rPr>
              <a:t>∙t) + K</a:t>
            </a:r>
            <a:r>
              <a:rPr lang="de-DE" baseline="-25000" dirty="0">
                <a:solidFill>
                  <a:srgbClr val="0070C0"/>
                </a:solidFill>
              </a:rPr>
              <a:t>2</a:t>
            </a:r>
            <a:r>
              <a:rPr lang="de-DE" dirty="0">
                <a:solidFill>
                  <a:srgbClr val="0070C0"/>
                </a:solidFill>
              </a:rPr>
              <a:t>∙exp(s</a:t>
            </a:r>
            <a:r>
              <a:rPr lang="de-DE" baseline="-25000" dirty="0">
                <a:solidFill>
                  <a:srgbClr val="0070C0"/>
                </a:solidFill>
              </a:rPr>
              <a:t>p2</a:t>
            </a:r>
            <a:r>
              <a:rPr lang="de-DE" dirty="0">
                <a:solidFill>
                  <a:srgbClr val="0070C0"/>
                </a:solidFill>
              </a:rPr>
              <a:t>∙t),    Konstanten K</a:t>
            </a:r>
            <a:r>
              <a:rPr lang="de-DE" baseline="-25000" dirty="0">
                <a:solidFill>
                  <a:srgbClr val="0070C0"/>
                </a:solidFill>
              </a:rPr>
              <a:t>1</a:t>
            </a:r>
            <a:r>
              <a:rPr lang="de-DE" dirty="0">
                <a:solidFill>
                  <a:srgbClr val="0070C0"/>
                </a:solidFill>
              </a:rPr>
              <a:t>∙,  K</a:t>
            </a:r>
            <a:r>
              <a:rPr lang="de-DE" baseline="-25000" dirty="0">
                <a:solidFill>
                  <a:srgbClr val="0070C0"/>
                </a:solidFill>
              </a:rPr>
              <a:t>2</a:t>
            </a:r>
            <a:r>
              <a:rPr lang="de-DE" dirty="0">
                <a:solidFill>
                  <a:srgbClr val="0070C0"/>
                </a:solidFill>
              </a:rPr>
              <a:t>∙ aus Randbedingungen</a:t>
            </a:r>
          </a:p>
          <a:p>
            <a:endParaRPr lang="de-DE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r>
              <a:rPr lang="de-DE" dirty="0">
                <a:solidFill>
                  <a:srgbClr val="0070C0"/>
                </a:solidFill>
              </a:rPr>
              <a:t>Laplace:   y(t) </a:t>
            </a:r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 Y(s);   y'(t)  </a:t>
            </a:r>
            <a:r>
              <a:rPr lang="de-DE" dirty="0" err="1">
                <a:solidFill>
                  <a:srgbClr val="0070C0"/>
                </a:solidFill>
                <a:sym typeface="Wingdings" panose="05000000000000000000" pitchFamily="2" charset="2"/>
              </a:rPr>
              <a:t>s∙Y</a:t>
            </a:r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(s);   y"(t)  s</a:t>
            </a:r>
            <a:r>
              <a:rPr lang="de-DE" baseline="30000" dirty="0">
                <a:solidFill>
                  <a:srgbClr val="0070C0"/>
                </a:solidFill>
                <a:sym typeface="Wingdings" panose="05000000000000000000" pitchFamily="2" charset="2"/>
              </a:rPr>
              <a:t>2</a:t>
            </a:r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∙Y(s)    =&gt;   (</a:t>
            </a:r>
            <a:r>
              <a:rPr lang="de-DE" dirty="0">
                <a:solidFill>
                  <a:srgbClr val="0070C0"/>
                </a:solidFill>
              </a:rPr>
              <a:t>b</a:t>
            </a:r>
            <a:r>
              <a:rPr lang="de-DE" baseline="-25000" dirty="0">
                <a:solidFill>
                  <a:srgbClr val="0070C0"/>
                </a:solidFill>
              </a:rPr>
              <a:t>0</a:t>
            </a:r>
            <a:r>
              <a:rPr lang="de-DE" dirty="0">
                <a:solidFill>
                  <a:srgbClr val="0070C0"/>
                </a:solidFill>
              </a:rPr>
              <a:t> + b</a:t>
            </a:r>
            <a:r>
              <a:rPr lang="de-DE" baseline="-25000" dirty="0">
                <a:solidFill>
                  <a:srgbClr val="0070C0"/>
                </a:solidFill>
              </a:rPr>
              <a:t>1</a:t>
            </a:r>
            <a:r>
              <a:rPr lang="de-DE" dirty="0">
                <a:solidFill>
                  <a:srgbClr val="0070C0"/>
                </a:solidFill>
              </a:rPr>
              <a:t> s + b</a:t>
            </a:r>
            <a:r>
              <a:rPr lang="de-DE" baseline="-25000" dirty="0">
                <a:solidFill>
                  <a:srgbClr val="0070C0"/>
                </a:solidFill>
              </a:rPr>
              <a:t>2</a:t>
            </a:r>
            <a:r>
              <a:rPr lang="de-DE" dirty="0">
                <a:solidFill>
                  <a:srgbClr val="0070C0"/>
                </a:solidFill>
              </a:rPr>
              <a:t> </a:t>
            </a:r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s</a:t>
            </a:r>
            <a:r>
              <a:rPr lang="de-DE" baseline="30000" dirty="0">
                <a:solidFill>
                  <a:srgbClr val="0070C0"/>
                </a:solidFill>
                <a:sym typeface="Wingdings" panose="05000000000000000000" pitchFamily="2" charset="2"/>
              </a:rPr>
              <a:t>2</a:t>
            </a:r>
            <a:r>
              <a:rPr lang="de-DE" dirty="0">
                <a:solidFill>
                  <a:srgbClr val="0070C0"/>
                </a:solidFill>
              </a:rPr>
              <a:t> )∙Y(s) ≡ 0    =&gt;     b</a:t>
            </a:r>
            <a:r>
              <a:rPr lang="de-DE" baseline="-25000" dirty="0">
                <a:solidFill>
                  <a:srgbClr val="0070C0"/>
                </a:solidFill>
              </a:rPr>
              <a:t>0</a:t>
            </a:r>
            <a:r>
              <a:rPr lang="de-DE" dirty="0">
                <a:solidFill>
                  <a:srgbClr val="0070C0"/>
                </a:solidFill>
              </a:rPr>
              <a:t> + b</a:t>
            </a:r>
            <a:r>
              <a:rPr lang="de-DE" baseline="-25000" dirty="0">
                <a:solidFill>
                  <a:srgbClr val="0070C0"/>
                </a:solidFill>
              </a:rPr>
              <a:t>1</a:t>
            </a:r>
            <a:r>
              <a:rPr lang="de-DE" dirty="0">
                <a:solidFill>
                  <a:srgbClr val="0070C0"/>
                </a:solidFill>
              </a:rPr>
              <a:t> s + b</a:t>
            </a:r>
            <a:r>
              <a:rPr lang="de-DE" baseline="-25000" dirty="0">
                <a:solidFill>
                  <a:srgbClr val="0070C0"/>
                </a:solidFill>
              </a:rPr>
              <a:t>2</a:t>
            </a:r>
            <a:r>
              <a:rPr lang="de-DE" dirty="0">
                <a:solidFill>
                  <a:srgbClr val="0070C0"/>
                </a:solidFill>
              </a:rPr>
              <a:t> </a:t>
            </a:r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s</a:t>
            </a:r>
            <a:r>
              <a:rPr lang="de-DE" baseline="30000" dirty="0">
                <a:solidFill>
                  <a:srgbClr val="0070C0"/>
                </a:solidFill>
                <a:sym typeface="Wingdings" panose="05000000000000000000" pitchFamily="2" charset="2"/>
              </a:rPr>
              <a:t>2</a:t>
            </a:r>
            <a:r>
              <a:rPr lang="de-DE" dirty="0">
                <a:solidFill>
                  <a:srgbClr val="0070C0"/>
                </a:solidFill>
              </a:rPr>
              <a:t> = 0 </a:t>
            </a:r>
            <a:endParaRPr lang="de-DE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endParaRPr lang="de-DE" dirty="0">
              <a:solidFill>
                <a:srgbClr val="0070C0"/>
              </a:solidFill>
            </a:endParaRPr>
          </a:p>
          <a:p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(a) Reelle</a:t>
            </a:r>
            <a:r>
              <a:rPr lang="de-DE" dirty="0">
                <a:solidFill>
                  <a:srgbClr val="0070C0"/>
                </a:solidFill>
              </a:rPr>
              <a:t> Nullstellen s</a:t>
            </a:r>
            <a:r>
              <a:rPr lang="de-DE" baseline="-25000" dirty="0">
                <a:solidFill>
                  <a:srgbClr val="0070C0"/>
                </a:solidFill>
              </a:rPr>
              <a:t>p1</a:t>
            </a:r>
            <a:r>
              <a:rPr lang="de-DE" dirty="0">
                <a:solidFill>
                  <a:srgbClr val="0070C0"/>
                </a:solidFill>
              </a:rPr>
              <a:t>∙, s</a:t>
            </a:r>
            <a:r>
              <a:rPr lang="de-DE" baseline="-25000" dirty="0">
                <a:solidFill>
                  <a:srgbClr val="0070C0"/>
                </a:solidFill>
              </a:rPr>
              <a:t>p2</a:t>
            </a:r>
            <a:r>
              <a:rPr lang="de-DE" dirty="0">
                <a:solidFill>
                  <a:srgbClr val="0070C0"/>
                </a:solidFill>
              </a:rPr>
              <a:t>∙</a:t>
            </a:r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: Stabilität wenn </a:t>
            </a:r>
            <a:r>
              <a:rPr lang="de-DE" dirty="0">
                <a:solidFill>
                  <a:srgbClr val="0070C0"/>
                </a:solidFill>
              </a:rPr>
              <a:t>s</a:t>
            </a:r>
            <a:r>
              <a:rPr lang="de-DE" baseline="-25000" dirty="0">
                <a:solidFill>
                  <a:srgbClr val="0070C0"/>
                </a:solidFill>
              </a:rPr>
              <a:t>p#</a:t>
            </a:r>
            <a:r>
              <a:rPr lang="de-DE" dirty="0">
                <a:solidFill>
                  <a:srgbClr val="0070C0"/>
                </a:solidFill>
              </a:rPr>
              <a:t> &lt;  0 (linke Laplace-Halbebene!)</a:t>
            </a:r>
            <a:endParaRPr lang="de-DE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</a:p>
          <a:p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(b) Konjugiert-komplexes</a:t>
            </a:r>
            <a:r>
              <a:rPr lang="de-DE" dirty="0">
                <a:solidFill>
                  <a:srgbClr val="0070C0"/>
                </a:solidFill>
              </a:rPr>
              <a:t> Nullstellenpaar  s</a:t>
            </a:r>
            <a:r>
              <a:rPr lang="de-DE" baseline="-25000" dirty="0">
                <a:solidFill>
                  <a:srgbClr val="0070C0"/>
                </a:solidFill>
              </a:rPr>
              <a:t>p1,2</a:t>
            </a:r>
            <a:r>
              <a:rPr lang="de-DE" dirty="0">
                <a:solidFill>
                  <a:srgbClr val="0070C0"/>
                </a:solidFill>
              </a:rPr>
              <a:t> = </a:t>
            </a:r>
            <a:r>
              <a:rPr lang="el-GR" dirty="0">
                <a:solidFill>
                  <a:srgbClr val="0070C0"/>
                </a:solidFill>
              </a:rPr>
              <a:t>σ</a:t>
            </a:r>
            <a:r>
              <a:rPr lang="de-DE" baseline="-25000" dirty="0">
                <a:solidFill>
                  <a:srgbClr val="0070C0"/>
                </a:solidFill>
              </a:rPr>
              <a:t>p</a:t>
            </a:r>
            <a:r>
              <a:rPr lang="el-GR" dirty="0">
                <a:solidFill>
                  <a:srgbClr val="0070C0"/>
                </a:solidFill>
              </a:rPr>
              <a:t> ±</a:t>
            </a:r>
            <a:r>
              <a:rPr lang="de-DE" dirty="0">
                <a:solidFill>
                  <a:srgbClr val="0070C0"/>
                </a:solidFill>
              </a:rPr>
              <a:t> j</a:t>
            </a:r>
            <a:r>
              <a:rPr lang="el-GR" dirty="0">
                <a:solidFill>
                  <a:srgbClr val="0070C0"/>
                </a:solidFill>
              </a:rPr>
              <a:t>ω</a:t>
            </a:r>
            <a:r>
              <a:rPr lang="de-DE" baseline="-25000" dirty="0">
                <a:solidFill>
                  <a:srgbClr val="0070C0"/>
                </a:solidFill>
              </a:rPr>
              <a:t>p</a:t>
            </a:r>
            <a:r>
              <a:rPr lang="de-DE" dirty="0">
                <a:solidFill>
                  <a:srgbClr val="0070C0"/>
                </a:solidFill>
              </a:rPr>
              <a:t> :</a:t>
            </a:r>
          </a:p>
          <a:p>
            <a:endParaRPr lang="de-DE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      Lösung schwingt: </a:t>
            </a:r>
            <a:r>
              <a:rPr lang="de-DE" dirty="0" err="1">
                <a:solidFill>
                  <a:srgbClr val="0070C0"/>
                </a:solidFill>
              </a:rPr>
              <a:t>K∙exp</a:t>
            </a:r>
            <a:r>
              <a:rPr lang="de-DE" dirty="0">
                <a:solidFill>
                  <a:srgbClr val="0070C0"/>
                </a:solidFill>
              </a:rPr>
              <a:t>(s</a:t>
            </a:r>
            <a:r>
              <a:rPr lang="de-DE" baseline="-25000" dirty="0">
                <a:solidFill>
                  <a:srgbClr val="0070C0"/>
                </a:solidFill>
              </a:rPr>
              <a:t>p1</a:t>
            </a:r>
            <a:r>
              <a:rPr lang="de-DE" dirty="0">
                <a:solidFill>
                  <a:srgbClr val="0070C0"/>
                </a:solidFill>
              </a:rPr>
              <a:t>∙t) + </a:t>
            </a:r>
            <a:r>
              <a:rPr lang="de-DE" dirty="0" err="1">
                <a:solidFill>
                  <a:srgbClr val="0070C0"/>
                </a:solidFill>
              </a:rPr>
              <a:t>K∙exp</a:t>
            </a:r>
            <a:r>
              <a:rPr lang="de-DE" dirty="0">
                <a:solidFill>
                  <a:srgbClr val="0070C0"/>
                </a:solidFill>
              </a:rPr>
              <a:t>(s</a:t>
            </a:r>
            <a:r>
              <a:rPr lang="de-DE" baseline="-25000" dirty="0">
                <a:solidFill>
                  <a:srgbClr val="0070C0"/>
                </a:solidFill>
              </a:rPr>
              <a:t>p2</a:t>
            </a:r>
            <a:r>
              <a:rPr lang="de-DE" dirty="0">
                <a:solidFill>
                  <a:srgbClr val="0070C0"/>
                </a:solidFill>
              </a:rPr>
              <a:t>∙t) </a:t>
            </a:r>
            <a:r>
              <a:rPr lang="de-DE" dirty="0" smtClean="0">
                <a:solidFill>
                  <a:srgbClr val="0070C0"/>
                </a:solidFill>
              </a:rPr>
              <a:t>= </a:t>
            </a:r>
            <a:r>
              <a:rPr lang="de-DE" dirty="0" err="1" smtClean="0">
                <a:solidFill>
                  <a:srgbClr val="0070C0"/>
                </a:solidFill>
              </a:rPr>
              <a:t>K∙exp</a:t>
            </a:r>
            <a:r>
              <a:rPr lang="de-DE" dirty="0" smtClean="0">
                <a:solidFill>
                  <a:srgbClr val="0070C0"/>
                </a:solidFill>
              </a:rPr>
              <a:t>(</a:t>
            </a:r>
            <a:r>
              <a:rPr lang="el-GR" dirty="0">
                <a:solidFill>
                  <a:srgbClr val="0070C0"/>
                </a:solidFill>
              </a:rPr>
              <a:t>σ</a:t>
            </a:r>
            <a:r>
              <a:rPr lang="de-DE" baseline="-25000" dirty="0" err="1" smtClean="0">
                <a:solidFill>
                  <a:srgbClr val="0070C0"/>
                </a:solidFill>
              </a:rPr>
              <a:t>p</a:t>
            </a:r>
            <a:r>
              <a:rPr lang="de-DE" dirty="0" err="1" smtClean="0">
                <a:solidFill>
                  <a:srgbClr val="0070C0"/>
                </a:solidFill>
              </a:rPr>
              <a:t>∙</a:t>
            </a:r>
            <a:r>
              <a:rPr lang="de-DE" dirty="0" err="1">
                <a:solidFill>
                  <a:srgbClr val="0070C0"/>
                </a:solidFill>
              </a:rPr>
              <a:t>t</a:t>
            </a:r>
            <a:r>
              <a:rPr lang="de-DE" dirty="0">
                <a:solidFill>
                  <a:srgbClr val="0070C0"/>
                </a:solidFill>
              </a:rPr>
              <a:t>) ∙ 2 cos(</a:t>
            </a:r>
            <a:r>
              <a:rPr lang="el-GR" dirty="0">
                <a:solidFill>
                  <a:srgbClr val="0070C0"/>
                </a:solidFill>
              </a:rPr>
              <a:t>ω</a:t>
            </a:r>
            <a:r>
              <a:rPr lang="de-DE" baseline="-25000" dirty="0" err="1" smtClean="0">
                <a:solidFill>
                  <a:srgbClr val="0070C0"/>
                </a:solidFill>
              </a:rPr>
              <a:t>p</a:t>
            </a:r>
            <a:r>
              <a:rPr lang="de-DE" dirty="0" err="1" smtClean="0">
                <a:solidFill>
                  <a:srgbClr val="0070C0"/>
                </a:solidFill>
              </a:rPr>
              <a:t>∙</a:t>
            </a:r>
            <a:r>
              <a:rPr lang="de-DE" dirty="0" err="1" smtClean="0">
                <a:solidFill>
                  <a:srgbClr val="0070C0"/>
                </a:solidFill>
              </a:rPr>
              <a:t>t</a:t>
            </a:r>
            <a:r>
              <a:rPr lang="de-DE" dirty="0" smtClean="0">
                <a:solidFill>
                  <a:srgbClr val="0070C0"/>
                </a:solidFill>
              </a:rPr>
              <a:t>+</a:t>
            </a:r>
            <a:r>
              <a:rPr lang="el-GR" dirty="0" smtClean="0">
                <a:solidFill>
                  <a:srgbClr val="0070C0"/>
                </a:solidFill>
              </a:rPr>
              <a:t>ϕ</a:t>
            </a:r>
            <a:r>
              <a:rPr lang="de-DE" baseline="-25000" dirty="0" smtClean="0">
                <a:solidFill>
                  <a:srgbClr val="0070C0"/>
                </a:solidFill>
              </a:rPr>
              <a:t>0</a:t>
            </a:r>
            <a:r>
              <a:rPr lang="de-DE" dirty="0" smtClean="0">
                <a:solidFill>
                  <a:srgbClr val="0070C0"/>
                </a:solidFill>
              </a:rPr>
              <a:t>),  </a:t>
            </a:r>
            <a:r>
              <a:rPr lang="de-DE" dirty="0" err="1" smtClean="0">
                <a:solidFill>
                  <a:srgbClr val="0070C0"/>
                </a:solidFill>
              </a:rPr>
              <a:t>Konstantrn</a:t>
            </a:r>
            <a:r>
              <a:rPr lang="de-DE" dirty="0" smtClean="0">
                <a:solidFill>
                  <a:srgbClr val="0070C0"/>
                </a:solidFill>
              </a:rPr>
              <a:t> K, </a:t>
            </a:r>
            <a:r>
              <a:rPr lang="el-GR" dirty="0">
                <a:solidFill>
                  <a:srgbClr val="0070C0"/>
                </a:solidFill>
              </a:rPr>
              <a:t>ϕ</a:t>
            </a:r>
            <a:r>
              <a:rPr lang="de-DE" baseline="-25000" dirty="0">
                <a:solidFill>
                  <a:srgbClr val="0070C0"/>
                </a:solidFill>
              </a:rPr>
              <a:t>0</a:t>
            </a:r>
            <a:r>
              <a:rPr lang="de-DE" dirty="0" smtClean="0">
                <a:solidFill>
                  <a:srgbClr val="0070C0"/>
                </a:solidFill>
              </a:rPr>
              <a:t> </a:t>
            </a:r>
            <a:r>
              <a:rPr lang="de-DE" dirty="0">
                <a:solidFill>
                  <a:srgbClr val="0070C0"/>
                </a:solidFill>
              </a:rPr>
              <a:t>aus </a:t>
            </a:r>
            <a:r>
              <a:rPr lang="de-DE" dirty="0" smtClean="0">
                <a:solidFill>
                  <a:srgbClr val="0070C0"/>
                </a:solidFill>
              </a:rPr>
              <a:t>Randbedingungen</a:t>
            </a:r>
            <a:endParaRPr lang="de-DE" dirty="0">
              <a:solidFill>
                <a:srgbClr val="0070C0"/>
              </a:solidFill>
            </a:endParaRPr>
          </a:p>
          <a:p>
            <a:endParaRPr lang="de-DE" dirty="0">
              <a:solidFill>
                <a:srgbClr val="0070C0"/>
              </a:solidFill>
            </a:endParaRPr>
          </a:p>
          <a:p>
            <a:r>
              <a:rPr lang="de-DE" dirty="0">
                <a:solidFill>
                  <a:srgbClr val="0070C0"/>
                </a:solidFill>
              </a:rPr>
              <a:t>       Stabilität: </a:t>
            </a:r>
            <a:r>
              <a:rPr lang="el-GR" dirty="0">
                <a:solidFill>
                  <a:srgbClr val="0070C0"/>
                </a:solidFill>
              </a:rPr>
              <a:t>σ</a:t>
            </a:r>
            <a:r>
              <a:rPr lang="de-DE" baseline="-25000" dirty="0">
                <a:solidFill>
                  <a:srgbClr val="0070C0"/>
                </a:solidFill>
              </a:rPr>
              <a:t>p </a:t>
            </a:r>
            <a:r>
              <a:rPr lang="de-DE" dirty="0">
                <a:solidFill>
                  <a:srgbClr val="0070C0"/>
                </a:solidFill>
              </a:rPr>
              <a:t>&lt; 0: stabil, Hüllkurve klingt ab,    </a:t>
            </a:r>
            <a:r>
              <a:rPr lang="el-GR" dirty="0">
                <a:solidFill>
                  <a:srgbClr val="0070C0"/>
                </a:solidFill>
              </a:rPr>
              <a:t>σ</a:t>
            </a:r>
            <a:r>
              <a:rPr lang="de-DE" baseline="-25000" dirty="0">
                <a:solidFill>
                  <a:srgbClr val="0070C0"/>
                </a:solidFill>
              </a:rPr>
              <a:t>p </a:t>
            </a:r>
            <a:r>
              <a:rPr lang="de-DE" dirty="0">
                <a:solidFill>
                  <a:srgbClr val="0070C0"/>
                </a:solidFill>
              </a:rPr>
              <a:t>= 0: konstante Amplitude,     </a:t>
            </a:r>
            <a:r>
              <a:rPr lang="el-GR" dirty="0">
                <a:solidFill>
                  <a:srgbClr val="0070C0"/>
                </a:solidFill>
              </a:rPr>
              <a:t>σ</a:t>
            </a:r>
            <a:r>
              <a:rPr lang="de-DE" baseline="-25000" dirty="0">
                <a:solidFill>
                  <a:srgbClr val="0070C0"/>
                </a:solidFill>
              </a:rPr>
              <a:t>p </a:t>
            </a:r>
            <a:r>
              <a:rPr lang="de-DE" dirty="0">
                <a:solidFill>
                  <a:srgbClr val="0070C0"/>
                </a:solidFill>
              </a:rPr>
              <a:t>&gt; 0: aufklingend (= instabil)</a:t>
            </a:r>
          </a:p>
          <a:p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                             = linke Laplace-Halbebene!</a:t>
            </a:r>
          </a:p>
          <a:p>
            <a:endParaRPr lang="de-DE" dirty="0">
              <a:solidFill>
                <a:srgbClr val="0070C0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5657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8175" y="1168216"/>
            <a:ext cx="7219950" cy="3609975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4857174" y="4823436"/>
            <a:ext cx="691255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dirty="0"/>
              <a:t>Quelle: https://hps.hs-regensburg.de/~scm39115/homepage/education/lessons/LinearFeedbackLoops/LinearFeedbackLoops.pdf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5" y="1106911"/>
            <a:ext cx="3400425" cy="66675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475" y="2082410"/>
            <a:ext cx="3581400" cy="733425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1475" y="3140334"/>
            <a:ext cx="3667125" cy="695325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419100" y="230419"/>
            <a:ext cx="111873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Bewegung der Pole in der Laplace-Ebene und Sprungantwort im Zeitbereich</a:t>
            </a: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1475" y="4778191"/>
            <a:ext cx="3705225" cy="1962150"/>
          </a:xfrm>
          <a:prstGeom prst="rect">
            <a:avLst/>
          </a:prstGeom>
        </p:spPr>
      </p:pic>
      <p:sp>
        <p:nvSpPr>
          <p:cNvPr id="12" name="Textfeld 11"/>
          <p:cNvSpPr txBox="1"/>
          <p:nvPr/>
        </p:nvSpPr>
        <p:spPr>
          <a:xfrm>
            <a:off x="322362" y="4323555"/>
            <a:ext cx="34986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(c) Beispiel mit 1 zusätzlichen Nullstelle: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4258616" y="5474380"/>
            <a:ext cx="75990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Überlegungen:  f = 0:  X</a:t>
            </a:r>
            <a:r>
              <a:rPr lang="de-DE" sz="1600" baseline="-25000" dirty="0"/>
              <a:t>L</a:t>
            </a:r>
            <a:r>
              <a:rPr lang="de-DE" sz="1600" dirty="0"/>
              <a:t>=j</a:t>
            </a:r>
            <a:r>
              <a:rPr lang="el-GR" sz="1600" dirty="0"/>
              <a:t>ω</a:t>
            </a:r>
            <a:r>
              <a:rPr lang="de-DE" sz="1600" dirty="0"/>
              <a:t>L=0,  X</a:t>
            </a:r>
            <a:r>
              <a:rPr lang="de-DE" sz="1600" baseline="-25000" dirty="0"/>
              <a:t>C</a:t>
            </a:r>
            <a:r>
              <a:rPr lang="de-DE" sz="1600" dirty="0"/>
              <a:t>=1/(j</a:t>
            </a:r>
            <a:r>
              <a:rPr lang="el-GR" sz="1600" dirty="0"/>
              <a:t>ω</a:t>
            </a:r>
            <a:r>
              <a:rPr lang="de-DE" sz="1600" dirty="0"/>
              <a:t>C) → ꚙ    =&gt; DC-Verstärkung ist |H(0)| = 1</a:t>
            </a:r>
          </a:p>
          <a:p>
            <a:r>
              <a:rPr lang="de-DE" sz="1600" dirty="0"/>
              <a:t>                            f→ꚙ: X</a:t>
            </a:r>
            <a:r>
              <a:rPr lang="de-DE" sz="1600" baseline="-25000" dirty="0"/>
              <a:t>L</a:t>
            </a:r>
            <a:r>
              <a:rPr lang="de-DE" sz="1600" dirty="0"/>
              <a:t>=j</a:t>
            </a:r>
            <a:r>
              <a:rPr lang="el-GR" sz="1600" dirty="0"/>
              <a:t>ω</a:t>
            </a:r>
            <a:r>
              <a:rPr lang="de-DE" sz="1600" dirty="0"/>
              <a:t>L→ꚙ, X</a:t>
            </a:r>
            <a:r>
              <a:rPr lang="de-DE" sz="1600" baseline="-25000" dirty="0"/>
              <a:t>C</a:t>
            </a:r>
            <a:r>
              <a:rPr lang="de-DE" sz="1600" dirty="0"/>
              <a:t>=1/(j</a:t>
            </a:r>
            <a:r>
              <a:rPr lang="el-GR" sz="1600" dirty="0"/>
              <a:t>ω</a:t>
            </a:r>
            <a:r>
              <a:rPr lang="de-DE" sz="1600" dirty="0"/>
              <a:t>C) → 0   =&gt; |H| für hohe Frequenzen → 0</a:t>
            </a:r>
          </a:p>
          <a:p>
            <a:r>
              <a:rPr lang="de-DE" sz="1600" dirty="0"/>
              <a:t>                            Nullstelle: Z</a:t>
            </a:r>
            <a:r>
              <a:rPr lang="de-DE" sz="1600" baseline="-25000" dirty="0"/>
              <a:t>2</a:t>
            </a:r>
            <a:r>
              <a:rPr lang="de-DE" sz="1600" dirty="0"/>
              <a:t> wird nicht mehr viel kleiner wenn  |X</a:t>
            </a:r>
            <a:r>
              <a:rPr lang="de-DE" sz="1600" baseline="-25000" dirty="0"/>
              <a:t>C</a:t>
            </a:r>
            <a:r>
              <a:rPr lang="de-DE" sz="1600" dirty="0"/>
              <a:t>|=R</a:t>
            </a:r>
            <a:r>
              <a:rPr lang="de-DE" sz="1600" baseline="-25000" dirty="0"/>
              <a:t>C</a:t>
            </a:r>
            <a:r>
              <a:rPr lang="de-DE" sz="1600" dirty="0"/>
              <a:t>  =&gt;  </a:t>
            </a:r>
            <a:r>
              <a:rPr lang="el-GR" sz="1600" dirty="0"/>
              <a:t>ω</a:t>
            </a:r>
            <a:r>
              <a:rPr lang="de-DE" sz="1600" baseline="-25000" dirty="0"/>
              <a:t>n</a:t>
            </a:r>
            <a:r>
              <a:rPr lang="de-DE" sz="1600" dirty="0"/>
              <a:t> = 1/(R</a:t>
            </a:r>
            <a:r>
              <a:rPr lang="de-DE" sz="1600" baseline="-25000" dirty="0"/>
              <a:t>C</a:t>
            </a:r>
            <a:r>
              <a:rPr lang="de-DE" sz="1600" dirty="0"/>
              <a:t>∙C)</a:t>
            </a:r>
          </a:p>
        </p:txBody>
      </p:sp>
      <p:sp>
        <p:nvSpPr>
          <p:cNvPr id="14" name="Rechteck 13"/>
          <p:cNvSpPr/>
          <p:nvPr/>
        </p:nvSpPr>
        <p:spPr>
          <a:xfrm>
            <a:off x="3821012" y="6463879"/>
            <a:ext cx="565842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dirty="0"/>
              <a:t>Quelle: https://hps.hs-regensburg.de/~scm39115/homepage/education/exams/sc/SC_2019s_A1_sol.pdf</a:t>
            </a:r>
          </a:p>
        </p:txBody>
      </p:sp>
    </p:spTree>
    <p:extLst>
      <p:ext uri="{BB962C8B-B14F-4D97-AF65-F5344CB8AC3E}">
        <p14:creationId xmlns:p14="http://schemas.microsoft.com/office/powerpoint/2010/main" val="509613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293254" y="477691"/>
            <a:ext cx="10707255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solidFill>
                  <a:srgbClr val="7030A0"/>
                </a:solidFill>
              </a:rPr>
              <a:t>Inhomogene Form:</a:t>
            </a:r>
            <a:r>
              <a:rPr lang="de-DE" sz="2000" b="1" dirty="0">
                <a:solidFill>
                  <a:srgbClr val="0070C0"/>
                </a:solidFill>
              </a:rPr>
              <a:t>  </a:t>
            </a:r>
            <a:r>
              <a:rPr lang="de-DE" dirty="0">
                <a:solidFill>
                  <a:srgbClr val="0070C0"/>
                </a:solidFill>
              </a:rPr>
              <a:t>b</a:t>
            </a:r>
            <a:r>
              <a:rPr lang="de-DE" baseline="-25000" dirty="0">
                <a:solidFill>
                  <a:srgbClr val="0070C0"/>
                </a:solidFill>
              </a:rPr>
              <a:t>0</a:t>
            </a:r>
            <a:r>
              <a:rPr lang="de-DE" dirty="0">
                <a:solidFill>
                  <a:srgbClr val="0070C0"/>
                </a:solidFill>
              </a:rPr>
              <a:t> y + b</a:t>
            </a:r>
            <a:r>
              <a:rPr lang="de-DE" baseline="-25000" dirty="0">
                <a:solidFill>
                  <a:srgbClr val="0070C0"/>
                </a:solidFill>
              </a:rPr>
              <a:t>1</a:t>
            </a:r>
            <a:r>
              <a:rPr lang="de-DE" dirty="0">
                <a:solidFill>
                  <a:srgbClr val="0070C0"/>
                </a:solidFill>
              </a:rPr>
              <a:t> y' + b</a:t>
            </a:r>
            <a:r>
              <a:rPr lang="de-DE" baseline="-25000" dirty="0">
                <a:solidFill>
                  <a:srgbClr val="0070C0"/>
                </a:solidFill>
              </a:rPr>
              <a:t>2</a:t>
            </a:r>
            <a:r>
              <a:rPr lang="de-DE" dirty="0">
                <a:solidFill>
                  <a:srgbClr val="0070C0"/>
                </a:solidFill>
              </a:rPr>
              <a:t> y'' ≡ a</a:t>
            </a:r>
            <a:r>
              <a:rPr lang="de-DE" baseline="-25000" dirty="0">
                <a:solidFill>
                  <a:srgbClr val="0070C0"/>
                </a:solidFill>
              </a:rPr>
              <a:t>0</a:t>
            </a:r>
            <a:r>
              <a:rPr lang="de-DE" dirty="0">
                <a:solidFill>
                  <a:srgbClr val="0070C0"/>
                </a:solidFill>
              </a:rPr>
              <a:t> x + a</a:t>
            </a:r>
            <a:r>
              <a:rPr lang="de-DE" baseline="-25000" dirty="0">
                <a:solidFill>
                  <a:srgbClr val="0070C0"/>
                </a:solidFill>
              </a:rPr>
              <a:t>1</a:t>
            </a:r>
            <a:r>
              <a:rPr lang="de-DE" dirty="0">
                <a:solidFill>
                  <a:srgbClr val="0070C0"/>
                </a:solidFill>
              </a:rPr>
              <a:t> x' + a</a:t>
            </a:r>
            <a:r>
              <a:rPr lang="de-DE" baseline="-25000" dirty="0">
                <a:solidFill>
                  <a:srgbClr val="0070C0"/>
                </a:solidFill>
              </a:rPr>
              <a:t>2</a:t>
            </a:r>
            <a:r>
              <a:rPr lang="de-DE" dirty="0">
                <a:solidFill>
                  <a:srgbClr val="0070C0"/>
                </a:solidFill>
              </a:rPr>
              <a:t> x'' nicht direkt lösbar !   Lösungsansatz für LZI-Systeme: </a:t>
            </a:r>
            <a:endParaRPr lang="de-DE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endParaRPr lang="de-DE" dirty="0">
              <a:solidFill>
                <a:srgbClr val="0070C0"/>
              </a:solidFill>
            </a:endParaRPr>
          </a:p>
          <a:p>
            <a:r>
              <a:rPr lang="de-DE" dirty="0">
                <a:solidFill>
                  <a:srgbClr val="0070C0"/>
                </a:solidFill>
              </a:rPr>
              <a:t>Sinusförmige Anregung -&gt; sinusförmige Reaktion gleicher Frequenz:     X = Û</a:t>
            </a:r>
            <a:r>
              <a:rPr lang="de-DE" baseline="-25000" dirty="0">
                <a:solidFill>
                  <a:srgbClr val="0070C0"/>
                </a:solidFill>
              </a:rPr>
              <a:t>X </a:t>
            </a:r>
            <a:r>
              <a:rPr lang="de-DE" dirty="0">
                <a:solidFill>
                  <a:srgbClr val="0070C0"/>
                </a:solidFill>
              </a:rPr>
              <a:t>exp(j</a:t>
            </a:r>
            <a:r>
              <a:rPr lang="el-GR" dirty="0">
                <a:solidFill>
                  <a:srgbClr val="0070C0"/>
                </a:solidFill>
              </a:rPr>
              <a:t>ω</a:t>
            </a:r>
            <a:r>
              <a:rPr lang="de-DE" dirty="0">
                <a:solidFill>
                  <a:srgbClr val="0070C0"/>
                </a:solidFill>
              </a:rPr>
              <a:t>t) -&gt; Y = Û</a:t>
            </a:r>
            <a:r>
              <a:rPr lang="de-DE" baseline="-25000" dirty="0">
                <a:solidFill>
                  <a:srgbClr val="0070C0"/>
                </a:solidFill>
              </a:rPr>
              <a:t>Y</a:t>
            </a:r>
            <a:r>
              <a:rPr lang="de-DE" dirty="0">
                <a:solidFill>
                  <a:srgbClr val="0070C0"/>
                </a:solidFill>
              </a:rPr>
              <a:t> exp(j</a:t>
            </a:r>
            <a:r>
              <a:rPr lang="el-GR" dirty="0">
                <a:solidFill>
                  <a:srgbClr val="0070C0"/>
                </a:solidFill>
              </a:rPr>
              <a:t>ω</a:t>
            </a:r>
            <a:r>
              <a:rPr lang="de-DE" dirty="0">
                <a:solidFill>
                  <a:srgbClr val="0070C0"/>
                </a:solidFill>
              </a:rPr>
              <a:t>t+</a:t>
            </a:r>
            <a:r>
              <a:rPr lang="el-GR" dirty="0">
                <a:solidFill>
                  <a:srgbClr val="0070C0"/>
                </a:solidFill>
              </a:rPr>
              <a:t>ϕ</a:t>
            </a:r>
            <a:r>
              <a:rPr lang="de-DE" dirty="0">
                <a:solidFill>
                  <a:srgbClr val="0070C0"/>
                </a:solidFill>
              </a:rPr>
              <a:t>) </a:t>
            </a:r>
          </a:p>
          <a:p>
            <a:endParaRPr lang="de-DE" dirty="0">
              <a:solidFill>
                <a:srgbClr val="0070C0"/>
              </a:solidFill>
            </a:endParaRPr>
          </a:p>
          <a:p>
            <a:r>
              <a:rPr lang="de-DE" dirty="0">
                <a:solidFill>
                  <a:srgbClr val="0070C0"/>
                </a:solidFill>
              </a:rPr>
              <a:t>Für diesen inhomogenen Fall kann man die Situation lösen mit:  Y(s) = H(s) ∙ X(s)</a:t>
            </a:r>
            <a:endParaRPr lang="de-DE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endParaRPr lang="de-DE" dirty="0">
              <a:solidFill>
                <a:srgbClr val="0070C0"/>
              </a:solidFill>
            </a:endParaRPr>
          </a:p>
          <a:p>
            <a:r>
              <a:rPr lang="de-DE" dirty="0">
                <a:solidFill>
                  <a:srgbClr val="0070C0"/>
                </a:solidFill>
              </a:rPr>
              <a:t>Laplace:    x(t) </a:t>
            </a:r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 X(s);   x'(t)  </a:t>
            </a:r>
            <a:r>
              <a:rPr lang="de-DE" dirty="0" err="1">
                <a:solidFill>
                  <a:srgbClr val="0070C0"/>
                </a:solidFill>
                <a:sym typeface="Wingdings" panose="05000000000000000000" pitchFamily="2" charset="2"/>
              </a:rPr>
              <a:t>s∙X</a:t>
            </a:r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(s);   x"(t)  s</a:t>
            </a:r>
            <a:r>
              <a:rPr lang="de-DE" baseline="30000" dirty="0">
                <a:solidFill>
                  <a:srgbClr val="0070C0"/>
                </a:solidFill>
                <a:sym typeface="Wingdings" panose="05000000000000000000" pitchFamily="2" charset="2"/>
              </a:rPr>
              <a:t>2</a:t>
            </a:r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∙X(s)      und       </a:t>
            </a:r>
            <a:r>
              <a:rPr lang="de-DE" dirty="0">
                <a:solidFill>
                  <a:srgbClr val="0070C0"/>
                </a:solidFill>
              </a:rPr>
              <a:t>y(t) </a:t>
            </a:r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 Y(s);   y'(t)  </a:t>
            </a:r>
            <a:r>
              <a:rPr lang="de-DE" dirty="0" err="1">
                <a:solidFill>
                  <a:srgbClr val="0070C0"/>
                </a:solidFill>
                <a:sym typeface="Wingdings" panose="05000000000000000000" pitchFamily="2" charset="2"/>
              </a:rPr>
              <a:t>s∙Y</a:t>
            </a:r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(s);   y"(t)  s</a:t>
            </a:r>
            <a:r>
              <a:rPr lang="de-DE" baseline="30000" dirty="0">
                <a:solidFill>
                  <a:srgbClr val="0070C0"/>
                </a:solidFill>
                <a:sym typeface="Wingdings" panose="05000000000000000000" pitchFamily="2" charset="2"/>
              </a:rPr>
              <a:t>2</a:t>
            </a:r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∙Y(s) </a:t>
            </a:r>
          </a:p>
          <a:p>
            <a:endParaRPr lang="de-DE" dirty="0">
              <a:solidFill>
                <a:srgbClr val="0070C0"/>
              </a:solidFill>
            </a:endParaRPr>
          </a:p>
          <a:p>
            <a:r>
              <a:rPr lang="de-DE" dirty="0">
                <a:solidFill>
                  <a:srgbClr val="0070C0"/>
                </a:solidFill>
              </a:rPr>
              <a:t>Daraus folgt   (b</a:t>
            </a:r>
            <a:r>
              <a:rPr lang="de-DE" baseline="-25000" dirty="0">
                <a:solidFill>
                  <a:srgbClr val="0070C0"/>
                </a:solidFill>
              </a:rPr>
              <a:t>0</a:t>
            </a:r>
            <a:r>
              <a:rPr lang="de-DE" dirty="0">
                <a:solidFill>
                  <a:srgbClr val="0070C0"/>
                </a:solidFill>
              </a:rPr>
              <a:t> + b</a:t>
            </a:r>
            <a:r>
              <a:rPr lang="de-DE" baseline="-25000" dirty="0">
                <a:solidFill>
                  <a:srgbClr val="0070C0"/>
                </a:solidFill>
              </a:rPr>
              <a:t>1</a:t>
            </a:r>
            <a:r>
              <a:rPr lang="de-DE" dirty="0">
                <a:solidFill>
                  <a:srgbClr val="0070C0"/>
                </a:solidFill>
              </a:rPr>
              <a:t> s + b</a:t>
            </a:r>
            <a:r>
              <a:rPr lang="de-DE" baseline="-25000" dirty="0">
                <a:solidFill>
                  <a:srgbClr val="0070C0"/>
                </a:solidFill>
              </a:rPr>
              <a:t>2</a:t>
            </a:r>
            <a:r>
              <a:rPr lang="de-DE" dirty="0">
                <a:solidFill>
                  <a:srgbClr val="0070C0"/>
                </a:solidFill>
              </a:rPr>
              <a:t> s</a:t>
            </a:r>
            <a:r>
              <a:rPr lang="de-DE" baseline="30000" dirty="0">
                <a:solidFill>
                  <a:srgbClr val="0070C0"/>
                </a:solidFill>
              </a:rPr>
              <a:t>2</a:t>
            </a:r>
            <a:r>
              <a:rPr lang="de-DE" dirty="0">
                <a:solidFill>
                  <a:srgbClr val="0070C0"/>
                </a:solidFill>
              </a:rPr>
              <a:t>)∙</a:t>
            </a:r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Y(s) </a:t>
            </a:r>
            <a:r>
              <a:rPr lang="de-DE" dirty="0">
                <a:solidFill>
                  <a:srgbClr val="0070C0"/>
                </a:solidFill>
              </a:rPr>
              <a:t>≡ (a</a:t>
            </a:r>
            <a:r>
              <a:rPr lang="de-DE" baseline="-25000" dirty="0">
                <a:solidFill>
                  <a:srgbClr val="0070C0"/>
                </a:solidFill>
              </a:rPr>
              <a:t>0</a:t>
            </a:r>
            <a:r>
              <a:rPr lang="de-DE" dirty="0">
                <a:solidFill>
                  <a:srgbClr val="0070C0"/>
                </a:solidFill>
              </a:rPr>
              <a:t> + a</a:t>
            </a:r>
            <a:r>
              <a:rPr lang="de-DE" baseline="-25000" dirty="0">
                <a:solidFill>
                  <a:srgbClr val="0070C0"/>
                </a:solidFill>
              </a:rPr>
              <a:t>1</a:t>
            </a:r>
            <a:r>
              <a:rPr lang="de-DE" dirty="0">
                <a:solidFill>
                  <a:srgbClr val="0070C0"/>
                </a:solidFill>
              </a:rPr>
              <a:t> s + a</a:t>
            </a:r>
            <a:r>
              <a:rPr lang="de-DE" baseline="-25000" dirty="0">
                <a:solidFill>
                  <a:srgbClr val="0070C0"/>
                </a:solidFill>
              </a:rPr>
              <a:t>2</a:t>
            </a:r>
            <a:r>
              <a:rPr lang="de-DE" dirty="0">
                <a:solidFill>
                  <a:srgbClr val="0070C0"/>
                </a:solidFill>
              </a:rPr>
              <a:t> s</a:t>
            </a:r>
            <a:r>
              <a:rPr lang="de-DE" baseline="30000" dirty="0">
                <a:solidFill>
                  <a:srgbClr val="0070C0"/>
                </a:solidFill>
              </a:rPr>
              <a:t>2</a:t>
            </a:r>
            <a:r>
              <a:rPr lang="de-DE" dirty="0">
                <a:solidFill>
                  <a:srgbClr val="0070C0"/>
                </a:solidFill>
              </a:rPr>
              <a:t>)∙</a:t>
            </a:r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X(s)   und daraus die                       | "</a:t>
            </a:r>
            <a:r>
              <a:rPr lang="de-DE" dirty="0">
                <a:solidFill>
                  <a:srgbClr val="0070C0"/>
                </a:solidFill>
              </a:rPr>
              <a:t>≡" : über der gesamten</a:t>
            </a:r>
            <a:endParaRPr lang="de-DE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                                                                                                                                                          |          Abszisse identisch</a:t>
            </a:r>
          </a:p>
          <a:p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Übertragungsfunktion  H(s) = Y(s) / X(s) = </a:t>
            </a:r>
            <a:r>
              <a:rPr lang="de-DE" dirty="0">
                <a:solidFill>
                  <a:srgbClr val="0070C0"/>
                </a:solidFill>
              </a:rPr>
              <a:t>(a</a:t>
            </a:r>
            <a:r>
              <a:rPr lang="de-DE" baseline="-25000" dirty="0">
                <a:solidFill>
                  <a:srgbClr val="0070C0"/>
                </a:solidFill>
              </a:rPr>
              <a:t>0</a:t>
            </a:r>
            <a:r>
              <a:rPr lang="de-DE" dirty="0">
                <a:solidFill>
                  <a:srgbClr val="0070C0"/>
                </a:solidFill>
              </a:rPr>
              <a:t> + a</a:t>
            </a:r>
            <a:r>
              <a:rPr lang="de-DE" baseline="-25000" dirty="0">
                <a:solidFill>
                  <a:srgbClr val="0070C0"/>
                </a:solidFill>
              </a:rPr>
              <a:t>1</a:t>
            </a:r>
            <a:r>
              <a:rPr lang="de-DE" dirty="0">
                <a:solidFill>
                  <a:srgbClr val="0070C0"/>
                </a:solidFill>
              </a:rPr>
              <a:t> s + a</a:t>
            </a:r>
            <a:r>
              <a:rPr lang="de-DE" baseline="-25000" dirty="0">
                <a:solidFill>
                  <a:srgbClr val="0070C0"/>
                </a:solidFill>
              </a:rPr>
              <a:t>2</a:t>
            </a:r>
            <a:r>
              <a:rPr lang="de-DE" dirty="0">
                <a:solidFill>
                  <a:srgbClr val="0070C0"/>
                </a:solidFill>
              </a:rPr>
              <a:t> s</a:t>
            </a:r>
            <a:r>
              <a:rPr lang="de-DE" baseline="30000" dirty="0">
                <a:solidFill>
                  <a:srgbClr val="0070C0"/>
                </a:solidFill>
              </a:rPr>
              <a:t>2</a:t>
            </a:r>
            <a:r>
              <a:rPr lang="de-DE" dirty="0">
                <a:solidFill>
                  <a:srgbClr val="0070C0"/>
                </a:solidFill>
              </a:rPr>
              <a:t>) / (b</a:t>
            </a:r>
            <a:r>
              <a:rPr lang="de-DE" baseline="-25000" dirty="0">
                <a:solidFill>
                  <a:srgbClr val="0070C0"/>
                </a:solidFill>
              </a:rPr>
              <a:t>0</a:t>
            </a:r>
            <a:r>
              <a:rPr lang="de-DE" dirty="0">
                <a:solidFill>
                  <a:srgbClr val="0070C0"/>
                </a:solidFill>
              </a:rPr>
              <a:t> + b</a:t>
            </a:r>
            <a:r>
              <a:rPr lang="de-DE" baseline="-25000" dirty="0">
                <a:solidFill>
                  <a:srgbClr val="0070C0"/>
                </a:solidFill>
              </a:rPr>
              <a:t>1</a:t>
            </a:r>
            <a:r>
              <a:rPr lang="de-DE" dirty="0">
                <a:solidFill>
                  <a:srgbClr val="0070C0"/>
                </a:solidFill>
              </a:rPr>
              <a:t> s + b</a:t>
            </a:r>
            <a:r>
              <a:rPr lang="de-DE" baseline="-25000" dirty="0">
                <a:solidFill>
                  <a:srgbClr val="0070C0"/>
                </a:solidFill>
              </a:rPr>
              <a:t>2</a:t>
            </a:r>
            <a:r>
              <a:rPr lang="de-DE" dirty="0">
                <a:solidFill>
                  <a:srgbClr val="0070C0"/>
                </a:solidFill>
              </a:rPr>
              <a:t> s</a:t>
            </a:r>
            <a:r>
              <a:rPr lang="de-DE" baseline="30000" dirty="0">
                <a:solidFill>
                  <a:srgbClr val="0070C0"/>
                </a:solidFill>
              </a:rPr>
              <a:t>2</a:t>
            </a:r>
            <a:r>
              <a:rPr lang="de-DE" dirty="0">
                <a:solidFill>
                  <a:srgbClr val="0070C0"/>
                </a:solidFill>
              </a:rPr>
              <a:t>)</a:t>
            </a:r>
          </a:p>
          <a:p>
            <a:endParaRPr lang="de-DE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Messung von H(s) mit s = j</a:t>
            </a:r>
            <a:r>
              <a:rPr lang="el-GR" dirty="0">
                <a:solidFill>
                  <a:srgbClr val="0070C0"/>
                </a:solidFill>
              </a:rPr>
              <a:t>ω</a:t>
            </a:r>
            <a:r>
              <a:rPr lang="de-DE" dirty="0">
                <a:solidFill>
                  <a:srgbClr val="0070C0"/>
                </a:solidFill>
              </a:rPr>
              <a:t> = j2</a:t>
            </a:r>
            <a:r>
              <a:rPr lang="el-GR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de-DE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l-GR" dirty="0">
                <a:solidFill>
                  <a:srgbClr val="0070C0"/>
                </a:solidFill>
              </a:rPr>
              <a:t> </a:t>
            </a:r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 im eingeschwungenen Zustand!</a:t>
            </a:r>
          </a:p>
          <a:p>
            <a:endParaRPr lang="de-DE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Bode-Diagramm:  Amplitudendiagramm: |</a:t>
            </a:r>
            <a:r>
              <a:rPr lang="de-DE" dirty="0">
                <a:solidFill>
                  <a:srgbClr val="0070C0"/>
                </a:solidFill>
              </a:rPr>
              <a:t> Û</a:t>
            </a:r>
            <a:r>
              <a:rPr lang="de-DE" baseline="-25000" dirty="0">
                <a:solidFill>
                  <a:srgbClr val="0070C0"/>
                </a:solidFill>
              </a:rPr>
              <a:t>Y</a:t>
            </a:r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(j</a:t>
            </a:r>
            <a:r>
              <a:rPr lang="el-GR" dirty="0">
                <a:solidFill>
                  <a:srgbClr val="0070C0"/>
                </a:solidFill>
              </a:rPr>
              <a:t>ω</a:t>
            </a:r>
            <a:r>
              <a:rPr lang="de-DE" dirty="0">
                <a:solidFill>
                  <a:srgbClr val="0070C0"/>
                </a:solidFill>
              </a:rPr>
              <a:t>)</a:t>
            </a:r>
            <a:r>
              <a:rPr lang="el-GR" dirty="0">
                <a:solidFill>
                  <a:srgbClr val="0070C0"/>
                </a:solidFill>
              </a:rPr>
              <a:t> </a:t>
            </a:r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/</a:t>
            </a:r>
            <a:r>
              <a:rPr lang="de-DE" dirty="0">
                <a:solidFill>
                  <a:srgbClr val="0070C0"/>
                </a:solidFill>
              </a:rPr>
              <a:t> Û</a:t>
            </a:r>
            <a:r>
              <a:rPr lang="de-DE" baseline="-25000" dirty="0">
                <a:solidFill>
                  <a:srgbClr val="0070C0"/>
                </a:solidFill>
              </a:rPr>
              <a:t>X</a:t>
            </a:r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(j</a:t>
            </a:r>
            <a:r>
              <a:rPr lang="el-GR" dirty="0">
                <a:solidFill>
                  <a:srgbClr val="0070C0"/>
                </a:solidFill>
              </a:rPr>
              <a:t>ω</a:t>
            </a:r>
            <a:r>
              <a:rPr lang="de-DE" dirty="0">
                <a:solidFill>
                  <a:srgbClr val="0070C0"/>
                </a:solidFill>
              </a:rPr>
              <a:t>) </a:t>
            </a:r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| = |H(j</a:t>
            </a:r>
            <a:r>
              <a:rPr lang="el-GR" dirty="0">
                <a:solidFill>
                  <a:srgbClr val="0070C0"/>
                </a:solidFill>
              </a:rPr>
              <a:t>ω</a:t>
            </a:r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)|, </a:t>
            </a:r>
          </a:p>
          <a:p>
            <a:endParaRPr lang="de-DE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                                Phasendiagramm:        </a:t>
            </a:r>
            <a:r>
              <a:rPr lang="el-GR" dirty="0">
                <a:solidFill>
                  <a:srgbClr val="0070C0"/>
                </a:solidFill>
              </a:rPr>
              <a:t>ϕ</a:t>
            </a:r>
            <a:r>
              <a:rPr lang="de-DE" dirty="0">
                <a:solidFill>
                  <a:srgbClr val="0070C0"/>
                </a:solidFill>
              </a:rPr>
              <a:t> = arctan( Im{</a:t>
            </a:r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H(j</a:t>
            </a:r>
            <a:r>
              <a:rPr lang="el-GR" dirty="0">
                <a:solidFill>
                  <a:srgbClr val="0070C0"/>
                </a:solidFill>
              </a:rPr>
              <a:t>ω</a:t>
            </a:r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)} / Re{H(j</a:t>
            </a:r>
            <a:r>
              <a:rPr lang="el-GR" dirty="0">
                <a:solidFill>
                  <a:srgbClr val="0070C0"/>
                </a:solidFill>
              </a:rPr>
              <a:t>ω</a:t>
            </a:r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)</a:t>
            </a:r>
            <a:r>
              <a:rPr lang="de-DE" dirty="0">
                <a:solidFill>
                  <a:srgbClr val="0070C0"/>
                </a:solidFill>
              </a:rPr>
              <a:t>} )  </a:t>
            </a:r>
          </a:p>
          <a:p>
            <a:endParaRPr lang="de-DE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                                Messung der Phase als Zeitverzögerung: 2</a:t>
            </a:r>
            <a:r>
              <a:rPr lang="el-GR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de-DE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</a:t>
            </a:r>
            <a:r>
              <a:rPr lang="de-DE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360° entsprechen 1 Schwingungsperiode T=1/f</a:t>
            </a:r>
          </a:p>
          <a:p>
            <a:endParaRPr lang="de-DE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r>
              <a:rPr lang="de-DE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                            Verzögerung -</a:t>
            </a:r>
            <a:r>
              <a:rPr lang="de-DE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</a:t>
            </a:r>
            <a:r>
              <a:rPr lang="de-DE" baseline="-250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del</a:t>
            </a:r>
            <a:r>
              <a:rPr lang="de-DE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entspricht Phase </a:t>
            </a:r>
            <a:r>
              <a:rPr lang="de-DE" dirty="0">
                <a:solidFill>
                  <a:srgbClr val="0070C0"/>
                </a:solidFill>
              </a:rPr>
              <a:t>-</a:t>
            </a:r>
            <a:r>
              <a:rPr lang="el-GR" dirty="0">
                <a:solidFill>
                  <a:srgbClr val="0070C0"/>
                </a:solidFill>
              </a:rPr>
              <a:t>ϕ</a:t>
            </a:r>
            <a:r>
              <a:rPr lang="de-DE" dirty="0">
                <a:solidFill>
                  <a:srgbClr val="0070C0"/>
                </a:solidFill>
              </a:rPr>
              <a:t>. Daher:  </a:t>
            </a:r>
            <a:r>
              <a:rPr lang="de-DE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</a:t>
            </a:r>
            <a:r>
              <a:rPr lang="de-DE" baseline="-250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del</a:t>
            </a:r>
            <a:r>
              <a:rPr lang="de-DE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∙ f = </a:t>
            </a:r>
            <a:r>
              <a:rPr lang="de-DE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</a:t>
            </a:r>
            <a:r>
              <a:rPr lang="de-DE" baseline="-250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del</a:t>
            </a:r>
            <a:r>
              <a:rPr lang="de-DE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/ T = </a:t>
            </a:r>
            <a:r>
              <a:rPr lang="el-GR" dirty="0">
                <a:solidFill>
                  <a:srgbClr val="0070C0"/>
                </a:solidFill>
              </a:rPr>
              <a:t>ϕ</a:t>
            </a:r>
            <a:r>
              <a:rPr lang="de-DE" dirty="0">
                <a:solidFill>
                  <a:srgbClr val="0070C0"/>
                </a:solidFill>
              </a:rPr>
              <a:t> / 2</a:t>
            </a:r>
            <a:r>
              <a:rPr lang="el-GR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de-DE" dirty="0">
                <a:solidFill>
                  <a:srgbClr val="0070C0"/>
                </a:solidFill>
              </a:rPr>
              <a:t> = </a:t>
            </a:r>
            <a:r>
              <a:rPr lang="el-GR" dirty="0">
                <a:solidFill>
                  <a:srgbClr val="0070C0"/>
                </a:solidFill>
              </a:rPr>
              <a:t>ϕ</a:t>
            </a:r>
            <a:r>
              <a:rPr lang="de-DE" dirty="0">
                <a:solidFill>
                  <a:srgbClr val="0070C0"/>
                </a:solidFill>
              </a:rPr>
              <a:t>° / 360°   </a:t>
            </a:r>
            <a:r>
              <a:rPr lang="de-DE" dirty="0">
                <a:solidFill>
                  <a:srgbClr val="0070C0"/>
                </a:solidFill>
                <a:sym typeface="Wingdings" panose="05000000000000000000" pitchFamily="2" charset="2"/>
              </a:rPr>
              <a:t>  </a:t>
            </a:r>
            <a:r>
              <a:rPr lang="de-DE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</a:t>
            </a:r>
            <a:r>
              <a:rPr lang="de-DE" baseline="-250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del</a:t>
            </a:r>
            <a:r>
              <a:rPr lang="de-DE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= </a:t>
            </a:r>
            <a:r>
              <a:rPr lang="el-GR" dirty="0">
                <a:solidFill>
                  <a:srgbClr val="0070C0"/>
                </a:solidFill>
              </a:rPr>
              <a:t>ϕ</a:t>
            </a:r>
            <a:r>
              <a:rPr lang="de-DE" dirty="0">
                <a:solidFill>
                  <a:srgbClr val="0070C0"/>
                </a:solidFill>
              </a:rPr>
              <a:t>/</a:t>
            </a:r>
            <a:r>
              <a:rPr lang="el-GR" dirty="0">
                <a:solidFill>
                  <a:srgbClr val="0070C0"/>
                </a:solidFill>
              </a:rPr>
              <a:t>ω</a:t>
            </a:r>
            <a:endParaRPr lang="de-DE" dirty="0">
              <a:solidFill>
                <a:srgbClr val="0070C0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34592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Transiente Gesamtlösung für ein Problem</a:t>
            </a:r>
          </a:p>
        </p:txBody>
      </p:sp>
      <p:sp>
        <p:nvSpPr>
          <p:cNvPr id="3" name="Rechteck 2"/>
          <p:cNvSpPr/>
          <p:nvPr/>
        </p:nvSpPr>
        <p:spPr>
          <a:xfrm>
            <a:off x="683142" y="1690688"/>
            <a:ext cx="10053008" cy="46474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0070C0"/>
                </a:solidFill>
              </a:rPr>
              <a:t>Lösung der Differentialgleichung als Summe von inhomogenem und homogenem Part y = </a:t>
            </a:r>
            <a:r>
              <a:rPr lang="de-DE" dirty="0" err="1">
                <a:solidFill>
                  <a:srgbClr val="0070C0"/>
                </a:solidFill>
              </a:rPr>
              <a:t>y</a:t>
            </a:r>
            <a:r>
              <a:rPr lang="de-DE" baseline="-25000" dirty="0" err="1">
                <a:solidFill>
                  <a:srgbClr val="0070C0"/>
                </a:solidFill>
              </a:rPr>
              <a:t>i</a:t>
            </a:r>
            <a:r>
              <a:rPr lang="de-DE" dirty="0">
                <a:solidFill>
                  <a:srgbClr val="0070C0"/>
                </a:solidFill>
              </a:rPr>
              <a:t> + </a:t>
            </a:r>
            <a:r>
              <a:rPr lang="de-DE" dirty="0" err="1">
                <a:solidFill>
                  <a:srgbClr val="0070C0"/>
                </a:solidFill>
              </a:rPr>
              <a:t>y</a:t>
            </a:r>
            <a:r>
              <a:rPr lang="de-DE" baseline="-25000" dirty="0" err="1">
                <a:solidFill>
                  <a:srgbClr val="0070C0"/>
                </a:solidFill>
              </a:rPr>
              <a:t>h</a:t>
            </a:r>
            <a:r>
              <a:rPr lang="de-DE" dirty="0">
                <a:solidFill>
                  <a:srgbClr val="0070C0"/>
                </a:solidFill>
              </a:rPr>
              <a:t>  </a:t>
            </a:r>
          </a:p>
          <a:p>
            <a:endParaRPr lang="de-DE" dirty="0">
              <a:solidFill>
                <a:srgbClr val="0070C0"/>
              </a:solidFill>
            </a:endParaRPr>
          </a:p>
          <a:p>
            <a:r>
              <a:rPr lang="de-DE" dirty="0">
                <a:solidFill>
                  <a:srgbClr val="0070C0"/>
                </a:solidFill>
              </a:rPr>
              <a:t>      b</a:t>
            </a:r>
            <a:r>
              <a:rPr lang="de-DE" baseline="-25000" dirty="0">
                <a:solidFill>
                  <a:srgbClr val="0070C0"/>
                </a:solidFill>
              </a:rPr>
              <a:t>0</a:t>
            </a:r>
            <a:r>
              <a:rPr lang="de-DE" dirty="0">
                <a:solidFill>
                  <a:srgbClr val="0070C0"/>
                </a:solidFill>
              </a:rPr>
              <a:t> </a:t>
            </a:r>
            <a:r>
              <a:rPr lang="de-DE" dirty="0" err="1">
                <a:solidFill>
                  <a:srgbClr val="0070C0"/>
                </a:solidFill>
              </a:rPr>
              <a:t>y</a:t>
            </a:r>
            <a:r>
              <a:rPr lang="de-DE" baseline="-25000" dirty="0" err="1">
                <a:solidFill>
                  <a:srgbClr val="0070C0"/>
                </a:solidFill>
              </a:rPr>
              <a:t>i</a:t>
            </a:r>
            <a:r>
              <a:rPr lang="de-DE" dirty="0">
                <a:solidFill>
                  <a:srgbClr val="0070C0"/>
                </a:solidFill>
              </a:rPr>
              <a:t> + b</a:t>
            </a:r>
            <a:r>
              <a:rPr lang="de-DE" baseline="-25000" dirty="0">
                <a:solidFill>
                  <a:srgbClr val="0070C0"/>
                </a:solidFill>
              </a:rPr>
              <a:t>1</a:t>
            </a:r>
            <a:r>
              <a:rPr lang="de-DE" dirty="0">
                <a:solidFill>
                  <a:srgbClr val="0070C0"/>
                </a:solidFill>
              </a:rPr>
              <a:t> </a:t>
            </a:r>
            <a:r>
              <a:rPr lang="de-DE" dirty="0" err="1">
                <a:solidFill>
                  <a:srgbClr val="0070C0"/>
                </a:solidFill>
              </a:rPr>
              <a:t>y</a:t>
            </a:r>
            <a:r>
              <a:rPr lang="de-DE" baseline="-25000" dirty="0" err="1">
                <a:solidFill>
                  <a:srgbClr val="0070C0"/>
                </a:solidFill>
              </a:rPr>
              <a:t>i</a:t>
            </a:r>
            <a:r>
              <a:rPr lang="de-DE" dirty="0">
                <a:solidFill>
                  <a:srgbClr val="0070C0"/>
                </a:solidFill>
              </a:rPr>
              <a:t>' + b</a:t>
            </a:r>
            <a:r>
              <a:rPr lang="de-DE" baseline="-25000" dirty="0">
                <a:solidFill>
                  <a:srgbClr val="0070C0"/>
                </a:solidFill>
              </a:rPr>
              <a:t>2</a:t>
            </a:r>
            <a:r>
              <a:rPr lang="de-DE" dirty="0">
                <a:solidFill>
                  <a:srgbClr val="0070C0"/>
                </a:solidFill>
              </a:rPr>
              <a:t> </a:t>
            </a:r>
            <a:r>
              <a:rPr lang="de-DE" dirty="0" err="1">
                <a:solidFill>
                  <a:srgbClr val="0070C0"/>
                </a:solidFill>
              </a:rPr>
              <a:t>y</a:t>
            </a:r>
            <a:r>
              <a:rPr lang="de-DE" baseline="-25000" dirty="0" err="1">
                <a:solidFill>
                  <a:srgbClr val="0070C0"/>
                </a:solidFill>
              </a:rPr>
              <a:t>i</a:t>
            </a:r>
            <a:r>
              <a:rPr lang="de-DE" dirty="0">
                <a:solidFill>
                  <a:srgbClr val="0070C0"/>
                </a:solidFill>
              </a:rPr>
              <a:t>"   ≡  a</a:t>
            </a:r>
            <a:r>
              <a:rPr lang="de-DE" baseline="-25000" dirty="0">
                <a:solidFill>
                  <a:srgbClr val="0070C0"/>
                </a:solidFill>
              </a:rPr>
              <a:t>0</a:t>
            </a:r>
            <a:r>
              <a:rPr lang="de-DE" dirty="0">
                <a:solidFill>
                  <a:srgbClr val="0070C0"/>
                </a:solidFill>
              </a:rPr>
              <a:t> x + a</a:t>
            </a:r>
            <a:r>
              <a:rPr lang="de-DE" baseline="-25000" dirty="0">
                <a:solidFill>
                  <a:srgbClr val="0070C0"/>
                </a:solidFill>
              </a:rPr>
              <a:t>1</a:t>
            </a:r>
            <a:r>
              <a:rPr lang="de-DE" dirty="0">
                <a:solidFill>
                  <a:srgbClr val="0070C0"/>
                </a:solidFill>
              </a:rPr>
              <a:t> x' + a</a:t>
            </a:r>
            <a:r>
              <a:rPr lang="de-DE" baseline="-25000" dirty="0">
                <a:solidFill>
                  <a:srgbClr val="0070C0"/>
                </a:solidFill>
              </a:rPr>
              <a:t>2</a:t>
            </a:r>
            <a:r>
              <a:rPr lang="de-DE" dirty="0">
                <a:solidFill>
                  <a:srgbClr val="0070C0"/>
                </a:solidFill>
              </a:rPr>
              <a:t> x" </a:t>
            </a:r>
          </a:p>
          <a:p>
            <a:endParaRPr lang="de-DE" sz="800" dirty="0">
              <a:solidFill>
                <a:srgbClr val="0070C0"/>
              </a:solidFill>
            </a:endParaRPr>
          </a:p>
          <a:p>
            <a:r>
              <a:rPr lang="de-DE" dirty="0">
                <a:solidFill>
                  <a:srgbClr val="0070C0"/>
                </a:solidFill>
              </a:rPr>
              <a:t>+    b</a:t>
            </a:r>
            <a:r>
              <a:rPr lang="de-DE" baseline="-25000" dirty="0">
                <a:solidFill>
                  <a:srgbClr val="0070C0"/>
                </a:solidFill>
              </a:rPr>
              <a:t>0</a:t>
            </a:r>
            <a:r>
              <a:rPr lang="de-DE" dirty="0">
                <a:solidFill>
                  <a:srgbClr val="0070C0"/>
                </a:solidFill>
              </a:rPr>
              <a:t> </a:t>
            </a:r>
            <a:r>
              <a:rPr lang="de-DE" dirty="0" err="1">
                <a:solidFill>
                  <a:srgbClr val="0070C0"/>
                </a:solidFill>
              </a:rPr>
              <a:t>y</a:t>
            </a:r>
            <a:r>
              <a:rPr lang="de-DE" baseline="-25000" dirty="0" err="1">
                <a:solidFill>
                  <a:srgbClr val="0070C0"/>
                </a:solidFill>
              </a:rPr>
              <a:t>h</a:t>
            </a:r>
            <a:r>
              <a:rPr lang="de-DE" dirty="0">
                <a:solidFill>
                  <a:srgbClr val="0070C0"/>
                </a:solidFill>
              </a:rPr>
              <a:t> + b</a:t>
            </a:r>
            <a:r>
              <a:rPr lang="de-DE" baseline="-25000" dirty="0">
                <a:solidFill>
                  <a:srgbClr val="0070C0"/>
                </a:solidFill>
              </a:rPr>
              <a:t>1</a:t>
            </a:r>
            <a:r>
              <a:rPr lang="de-DE" dirty="0">
                <a:solidFill>
                  <a:srgbClr val="0070C0"/>
                </a:solidFill>
              </a:rPr>
              <a:t> </a:t>
            </a:r>
            <a:r>
              <a:rPr lang="de-DE" dirty="0" err="1">
                <a:solidFill>
                  <a:srgbClr val="0070C0"/>
                </a:solidFill>
              </a:rPr>
              <a:t>y</a:t>
            </a:r>
            <a:r>
              <a:rPr lang="de-DE" baseline="-25000" dirty="0" err="1">
                <a:solidFill>
                  <a:srgbClr val="0070C0"/>
                </a:solidFill>
              </a:rPr>
              <a:t>h</a:t>
            </a:r>
            <a:r>
              <a:rPr lang="de-DE" dirty="0">
                <a:solidFill>
                  <a:srgbClr val="0070C0"/>
                </a:solidFill>
              </a:rPr>
              <a:t>' + b</a:t>
            </a:r>
            <a:r>
              <a:rPr lang="de-DE" baseline="-25000" dirty="0">
                <a:solidFill>
                  <a:srgbClr val="0070C0"/>
                </a:solidFill>
              </a:rPr>
              <a:t>2</a:t>
            </a:r>
            <a:r>
              <a:rPr lang="de-DE" dirty="0">
                <a:solidFill>
                  <a:srgbClr val="0070C0"/>
                </a:solidFill>
              </a:rPr>
              <a:t> </a:t>
            </a:r>
            <a:r>
              <a:rPr lang="de-DE" dirty="0" err="1">
                <a:solidFill>
                  <a:srgbClr val="0070C0"/>
                </a:solidFill>
              </a:rPr>
              <a:t>y</a:t>
            </a:r>
            <a:r>
              <a:rPr lang="de-DE" baseline="-25000" dirty="0" err="1">
                <a:solidFill>
                  <a:srgbClr val="0070C0"/>
                </a:solidFill>
              </a:rPr>
              <a:t>h</a:t>
            </a:r>
            <a:r>
              <a:rPr lang="de-DE" dirty="0">
                <a:solidFill>
                  <a:srgbClr val="0070C0"/>
                </a:solidFill>
              </a:rPr>
              <a:t>" ≡  0    </a:t>
            </a:r>
          </a:p>
          <a:p>
            <a:r>
              <a:rPr lang="de-DE" dirty="0">
                <a:solidFill>
                  <a:srgbClr val="0070C0"/>
                </a:solidFill>
              </a:rPr>
              <a:t>---------------------------------------------------------</a:t>
            </a:r>
          </a:p>
          <a:p>
            <a:r>
              <a:rPr lang="de-DE" dirty="0">
                <a:solidFill>
                  <a:srgbClr val="0070C0"/>
                </a:solidFill>
              </a:rPr>
              <a:t>=    b</a:t>
            </a:r>
            <a:r>
              <a:rPr lang="de-DE" baseline="-25000" dirty="0">
                <a:solidFill>
                  <a:srgbClr val="0070C0"/>
                </a:solidFill>
              </a:rPr>
              <a:t>0</a:t>
            </a:r>
            <a:r>
              <a:rPr lang="de-DE" dirty="0">
                <a:solidFill>
                  <a:srgbClr val="0070C0"/>
                </a:solidFill>
              </a:rPr>
              <a:t> y  + b</a:t>
            </a:r>
            <a:r>
              <a:rPr lang="de-DE" baseline="-25000" dirty="0">
                <a:solidFill>
                  <a:srgbClr val="0070C0"/>
                </a:solidFill>
              </a:rPr>
              <a:t>1</a:t>
            </a:r>
            <a:r>
              <a:rPr lang="de-DE" dirty="0">
                <a:solidFill>
                  <a:srgbClr val="0070C0"/>
                </a:solidFill>
              </a:rPr>
              <a:t> y'  + b</a:t>
            </a:r>
            <a:r>
              <a:rPr lang="de-DE" baseline="-25000" dirty="0">
                <a:solidFill>
                  <a:srgbClr val="0070C0"/>
                </a:solidFill>
              </a:rPr>
              <a:t>2</a:t>
            </a:r>
            <a:r>
              <a:rPr lang="de-DE" dirty="0">
                <a:solidFill>
                  <a:srgbClr val="0070C0"/>
                </a:solidFill>
              </a:rPr>
              <a:t> y"   ≡  a</a:t>
            </a:r>
            <a:r>
              <a:rPr lang="de-DE" baseline="-25000" dirty="0">
                <a:solidFill>
                  <a:srgbClr val="0070C0"/>
                </a:solidFill>
              </a:rPr>
              <a:t>0</a:t>
            </a:r>
            <a:r>
              <a:rPr lang="de-DE" dirty="0">
                <a:solidFill>
                  <a:srgbClr val="0070C0"/>
                </a:solidFill>
              </a:rPr>
              <a:t> x + a</a:t>
            </a:r>
            <a:r>
              <a:rPr lang="de-DE" baseline="-25000" dirty="0">
                <a:solidFill>
                  <a:srgbClr val="0070C0"/>
                </a:solidFill>
              </a:rPr>
              <a:t>1</a:t>
            </a:r>
            <a:r>
              <a:rPr lang="de-DE" dirty="0">
                <a:solidFill>
                  <a:srgbClr val="0070C0"/>
                </a:solidFill>
              </a:rPr>
              <a:t> x' + a</a:t>
            </a:r>
            <a:r>
              <a:rPr lang="de-DE" baseline="-25000" dirty="0">
                <a:solidFill>
                  <a:srgbClr val="0070C0"/>
                </a:solidFill>
              </a:rPr>
              <a:t>2</a:t>
            </a:r>
            <a:r>
              <a:rPr lang="de-DE" dirty="0">
                <a:solidFill>
                  <a:srgbClr val="0070C0"/>
                </a:solidFill>
              </a:rPr>
              <a:t> x''                            </a:t>
            </a:r>
          </a:p>
          <a:p>
            <a:endParaRPr lang="de-DE" dirty="0">
              <a:solidFill>
                <a:srgbClr val="0070C0"/>
              </a:solidFill>
            </a:endParaRPr>
          </a:p>
          <a:p>
            <a:r>
              <a:rPr lang="de-DE" dirty="0">
                <a:solidFill>
                  <a:srgbClr val="0070C0"/>
                </a:solidFill>
              </a:rPr>
              <a:t>Beispiel (a) Sprungantwort: Nach dem Sprung ist </a:t>
            </a:r>
            <a:r>
              <a:rPr lang="de-DE" dirty="0" err="1">
                <a:solidFill>
                  <a:srgbClr val="0070C0"/>
                </a:solidFill>
              </a:rPr>
              <a:t>y</a:t>
            </a:r>
            <a:r>
              <a:rPr lang="de-DE" baseline="-25000" dirty="0" err="1">
                <a:solidFill>
                  <a:srgbClr val="0070C0"/>
                </a:solidFill>
              </a:rPr>
              <a:t>i</a:t>
            </a:r>
            <a:r>
              <a:rPr lang="de-DE" dirty="0">
                <a:solidFill>
                  <a:srgbClr val="0070C0"/>
                </a:solidFill>
              </a:rPr>
              <a:t> = x = </a:t>
            </a:r>
            <a:r>
              <a:rPr lang="de-DE" dirty="0" err="1">
                <a:solidFill>
                  <a:srgbClr val="0070C0"/>
                </a:solidFill>
              </a:rPr>
              <a:t>constant</a:t>
            </a:r>
            <a:endParaRPr lang="de-DE" dirty="0">
              <a:solidFill>
                <a:srgbClr val="0070C0"/>
              </a:solidFill>
            </a:endParaRPr>
          </a:p>
          <a:p>
            <a:r>
              <a:rPr lang="de-DE" dirty="0">
                <a:solidFill>
                  <a:srgbClr val="0070C0"/>
                </a:solidFill>
              </a:rPr>
              <a:t>               </a:t>
            </a:r>
          </a:p>
          <a:p>
            <a:r>
              <a:rPr lang="de-DE" dirty="0">
                <a:solidFill>
                  <a:srgbClr val="0070C0"/>
                </a:solidFill>
              </a:rPr>
              <a:t>               (b) harmonische Anregung: </a:t>
            </a:r>
            <a:r>
              <a:rPr lang="de-DE" dirty="0" err="1">
                <a:solidFill>
                  <a:srgbClr val="0070C0"/>
                </a:solidFill>
              </a:rPr>
              <a:t>y</a:t>
            </a:r>
            <a:r>
              <a:rPr lang="de-DE" baseline="-25000" dirty="0" err="1">
                <a:solidFill>
                  <a:srgbClr val="0070C0"/>
                </a:solidFill>
              </a:rPr>
              <a:t>i</a:t>
            </a:r>
            <a:r>
              <a:rPr lang="de-DE" dirty="0">
                <a:solidFill>
                  <a:srgbClr val="0070C0"/>
                </a:solidFill>
              </a:rPr>
              <a:t>(t) = |H(j</a:t>
            </a:r>
            <a:r>
              <a:rPr lang="el-GR" dirty="0">
                <a:solidFill>
                  <a:srgbClr val="0070C0"/>
                </a:solidFill>
              </a:rPr>
              <a:t>ω</a:t>
            </a:r>
            <a:r>
              <a:rPr lang="de-DE" dirty="0">
                <a:solidFill>
                  <a:srgbClr val="0070C0"/>
                </a:solidFill>
              </a:rPr>
              <a:t>)|∙x(t-</a:t>
            </a:r>
            <a:r>
              <a:rPr lang="de-DE" dirty="0" err="1">
                <a:solidFill>
                  <a:srgbClr val="0070C0"/>
                </a:solidFill>
              </a:rPr>
              <a:t>t</a:t>
            </a:r>
            <a:r>
              <a:rPr lang="de-DE" baseline="-25000" dirty="0" err="1">
                <a:solidFill>
                  <a:srgbClr val="0070C0"/>
                </a:solidFill>
              </a:rPr>
              <a:t>del</a:t>
            </a:r>
            <a:r>
              <a:rPr lang="de-DE" dirty="0">
                <a:solidFill>
                  <a:srgbClr val="0070C0"/>
                </a:solidFill>
              </a:rPr>
              <a:t>)  mit </a:t>
            </a:r>
            <a:r>
              <a:rPr lang="de-DE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</a:t>
            </a:r>
            <a:r>
              <a:rPr lang="de-DE" baseline="-250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del</a:t>
            </a:r>
            <a:r>
              <a:rPr lang="de-DE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= </a:t>
            </a:r>
            <a:r>
              <a:rPr lang="el-GR" dirty="0">
                <a:solidFill>
                  <a:srgbClr val="0070C0"/>
                </a:solidFill>
              </a:rPr>
              <a:t>ϕ</a:t>
            </a:r>
            <a:r>
              <a:rPr lang="de-DE" dirty="0">
                <a:solidFill>
                  <a:srgbClr val="0070C0"/>
                </a:solidFill>
              </a:rPr>
              <a:t>/</a:t>
            </a:r>
            <a:r>
              <a:rPr lang="el-GR" dirty="0">
                <a:solidFill>
                  <a:srgbClr val="0070C0"/>
                </a:solidFill>
              </a:rPr>
              <a:t>ω</a:t>
            </a:r>
            <a:r>
              <a:rPr lang="de-DE" dirty="0">
                <a:solidFill>
                  <a:srgbClr val="0070C0"/>
                </a:solidFill>
              </a:rPr>
              <a:t>,          (enthält (a) für </a:t>
            </a:r>
            <a:r>
              <a:rPr lang="el-GR" dirty="0">
                <a:solidFill>
                  <a:srgbClr val="0070C0"/>
                </a:solidFill>
              </a:rPr>
              <a:t>ω</a:t>
            </a:r>
            <a:r>
              <a:rPr lang="de-DE" dirty="0">
                <a:solidFill>
                  <a:srgbClr val="0070C0"/>
                </a:solidFill>
              </a:rPr>
              <a:t> = 0)</a:t>
            </a:r>
          </a:p>
          <a:p>
            <a:endParaRPr lang="de-DE" dirty="0">
              <a:solidFill>
                <a:srgbClr val="0070C0"/>
              </a:solidFill>
            </a:endParaRPr>
          </a:p>
          <a:p>
            <a:r>
              <a:rPr lang="de-DE" dirty="0">
                <a:solidFill>
                  <a:srgbClr val="0070C0"/>
                </a:solidFill>
              </a:rPr>
              <a:t>               Inhomogene Lösung wird so gewählt, dass Randbedingungen erfüllt, </a:t>
            </a:r>
          </a:p>
          <a:p>
            <a:r>
              <a:rPr lang="de-DE" dirty="0">
                <a:solidFill>
                  <a:srgbClr val="0070C0"/>
                </a:solidFill>
              </a:rPr>
              <a:t>    </a:t>
            </a:r>
          </a:p>
          <a:p>
            <a:r>
              <a:rPr lang="de-DE" dirty="0">
                <a:solidFill>
                  <a:srgbClr val="0070C0"/>
                </a:solidFill>
              </a:rPr>
              <a:t>               typichweise ist das y, y', … y</a:t>
            </a:r>
            <a:r>
              <a:rPr lang="de-DE" baseline="30000" dirty="0">
                <a:solidFill>
                  <a:srgbClr val="0070C0"/>
                </a:solidFill>
              </a:rPr>
              <a:t>(R-1)</a:t>
            </a:r>
            <a:r>
              <a:rPr lang="de-DE" dirty="0">
                <a:solidFill>
                  <a:srgbClr val="0070C0"/>
                </a:solidFill>
              </a:rPr>
              <a:t> stetig, da y(t) in der Realität ꚙ oft stetig differenzierbar ist.</a:t>
            </a:r>
          </a:p>
          <a:p>
            <a:endParaRPr lang="de-DE" dirty="0">
              <a:solidFill>
                <a:srgbClr val="0070C0"/>
              </a:solidFill>
            </a:endParaRPr>
          </a:p>
          <a:p>
            <a:r>
              <a:rPr lang="de-DE" dirty="0">
                <a:solidFill>
                  <a:srgbClr val="0070C0"/>
                </a:solidFill>
              </a:rPr>
              <a:t>Der homogene Teil ist der eigentlich „transiente“ Part im Sinne des lateinischen trans-ire = hinüber-gehen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3068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1249</Words>
  <Application>Microsoft Office PowerPoint</Application>
  <PresentationFormat>Breitbild</PresentationFormat>
  <Paragraphs>105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</vt:lpstr>
      <vt:lpstr>PowerPoint-Präsentation</vt:lpstr>
      <vt:lpstr>LZI-Systeme in s, Definitionen + Eigenschaften       (zeitdiskrete Systeme werden in z=esT=ejωT modelliert)</vt:lpstr>
      <vt:lpstr>PowerPoint-Präsentation</vt:lpstr>
      <vt:lpstr>PowerPoint-Präsentation</vt:lpstr>
      <vt:lpstr>PowerPoint-Präsentation</vt:lpstr>
      <vt:lpstr>Transiente Gesamtlösung für ein Problem</vt:lpstr>
    </vt:vector>
  </TitlesOfParts>
  <Company>OTH Regensburg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Martin Schubert</dc:creator>
  <cp:lastModifiedBy>Martin Schubert</cp:lastModifiedBy>
  <cp:revision>48</cp:revision>
  <dcterms:created xsi:type="dcterms:W3CDTF">2021-01-18T09:18:56Z</dcterms:created>
  <dcterms:modified xsi:type="dcterms:W3CDTF">2021-03-23T14:28:34Z</dcterms:modified>
</cp:coreProperties>
</file>